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48"/>
  </p:handoutMasterIdLst>
  <p:sldIdLst>
    <p:sldId id="256" r:id="rId2"/>
    <p:sldId id="317" r:id="rId3"/>
    <p:sldId id="319" r:id="rId4"/>
    <p:sldId id="318" r:id="rId5"/>
    <p:sldId id="297" r:id="rId6"/>
    <p:sldId id="310" r:id="rId7"/>
    <p:sldId id="273" r:id="rId8"/>
    <p:sldId id="311" r:id="rId9"/>
    <p:sldId id="296" r:id="rId10"/>
    <p:sldId id="298" r:id="rId11"/>
    <p:sldId id="336" r:id="rId12"/>
    <p:sldId id="329" r:id="rId13"/>
    <p:sldId id="299" r:id="rId14"/>
    <p:sldId id="312" r:id="rId15"/>
    <p:sldId id="313" r:id="rId16"/>
    <p:sldId id="316" r:id="rId17"/>
    <p:sldId id="320" r:id="rId18"/>
    <p:sldId id="321" r:id="rId19"/>
    <p:sldId id="334" r:id="rId20"/>
    <p:sldId id="302" r:id="rId21"/>
    <p:sldId id="326" r:id="rId22"/>
    <p:sldId id="325" r:id="rId23"/>
    <p:sldId id="324" r:id="rId24"/>
    <p:sldId id="323" r:id="rId25"/>
    <p:sldId id="330" r:id="rId26"/>
    <p:sldId id="331" r:id="rId27"/>
    <p:sldId id="315" r:id="rId28"/>
    <p:sldId id="332" r:id="rId29"/>
    <p:sldId id="327" r:id="rId30"/>
    <p:sldId id="328" r:id="rId31"/>
    <p:sldId id="304" r:id="rId32"/>
    <p:sldId id="307" r:id="rId33"/>
    <p:sldId id="305" r:id="rId34"/>
    <p:sldId id="339" r:id="rId35"/>
    <p:sldId id="347" r:id="rId36"/>
    <p:sldId id="340" r:id="rId37"/>
    <p:sldId id="341" r:id="rId38"/>
    <p:sldId id="342" r:id="rId39"/>
    <p:sldId id="343" r:id="rId40"/>
    <p:sldId id="344" r:id="rId41"/>
    <p:sldId id="345" r:id="rId42"/>
    <p:sldId id="346" r:id="rId43"/>
    <p:sldId id="348" r:id="rId44"/>
    <p:sldId id="333" r:id="rId45"/>
    <p:sldId id="309" r:id="rId46"/>
    <p:sldId id="335"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5714" autoAdjust="0"/>
  </p:normalViewPr>
  <p:slideViewPr>
    <p:cSldViewPr>
      <p:cViewPr varScale="1">
        <p:scale>
          <a:sx n="72" d="100"/>
          <a:sy n="72" d="100"/>
        </p:scale>
        <p:origin x="1326"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c:f>
              <c:strCache>
                <c:ptCount val="1"/>
                <c:pt idx="0">
                  <c:v>FY 2015</c:v>
                </c:pt>
              </c:strCache>
            </c:strRef>
          </c:tx>
          <c:spPr>
            <a:solidFill>
              <a:schemeClr val="accent1"/>
            </a:solidFill>
            <a:ln>
              <a:noFill/>
            </a:ln>
            <a:effectLst/>
          </c:spPr>
          <c:invertIfNegative val="0"/>
          <c:cat>
            <c:strRef>
              <c:f>Sheet1!$A$3:$A$11</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Sheet1!$B$3:$B$11</c:f>
              <c:numCache>
                <c:formatCode>General</c:formatCode>
                <c:ptCount val="8"/>
                <c:pt idx="0">
                  <c:v>56</c:v>
                </c:pt>
                <c:pt idx="1">
                  <c:v>40</c:v>
                </c:pt>
                <c:pt idx="2">
                  <c:v>14</c:v>
                </c:pt>
                <c:pt idx="3">
                  <c:v>4</c:v>
                </c:pt>
                <c:pt idx="4">
                  <c:v>31</c:v>
                </c:pt>
                <c:pt idx="5">
                  <c:v>63</c:v>
                </c:pt>
                <c:pt idx="6">
                  <c:v>1</c:v>
                </c:pt>
                <c:pt idx="7">
                  <c:v>19</c:v>
                </c:pt>
              </c:numCache>
            </c:numRef>
          </c:val>
          <c:extLst>
            <c:ext xmlns:c16="http://schemas.microsoft.com/office/drawing/2014/chart" uri="{C3380CC4-5D6E-409C-BE32-E72D297353CC}">
              <c16:uniqueId val="{00000000-5BEB-4B31-BA04-55C8F5839CF1}"/>
            </c:ext>
          </c:extLst>
        </c:ser>
        <c:ser>
          <c:idx val="1"/>
          <c:order val="1"/>
          <c:tx>
            <c:strRef>
              <c:f>Sheet1!$C$2</c:f>
              <c:strCache>
                <c:ptCount val="1"/>
                <c:pt idx="0">
                  <c:v>FY 2016</c:v>
                </c:pt>
              </c:strCache>
            </c:strRef>
          </c:tx>
          <c:spPr>
            <a:solidFill>
              <a:schemeClr val="accent2"/>
            </a:solidFill>
            <a:ln>
              <a:noFill/>
            </a:ln>
            <a:effectLst/>
          </c:spPr>
          <c:invertIfNegative val="0"/>
          <c:cat>
            <c:strRef>
              <c:f>Sheet1!$A$3:$A$11</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Sheet1!$C$3:$C$11</c:f>
              <c:numCache>
                <c:formatCode>General</c:formatCode>
                <c:ptCount val="8"/>
                <c:pt idx="0">
                  <c:v>75</c:v>
                </c:pt>
                <c:pt idx="1">
                  <c:v>25</c:v>
                </c:pt>
                <c:pt idx="2">
                  <c:v>19</c:v>
                </c:pt>
                <c:pt idx="3">
                  <c:v>5</c:v>
                </c:pt>
                <c:pt idx="4">
                  <c:v>26</c:v>
                </c:pt>
                <c:pt idx="5">
                  <c:v>79</c:v>
                </c:pt>
                <c:pt idx="6">
                  <c:v>0</c:v>
                </c:pt>
                <c:pt idx="7">
                  <c:v>20</c:v>
                </c:pt>
              </c:numCache>
            </c:numRef>
          </c:val>
          <c:extLst>
            <c:ext xmlns:c16="http://schemas.microsoft.com/office/drawing/2014/chart" uri="{C3380CC4-5D6E-409C-BE32-E72D297353CC}">
              <c16:uniqueId val="{00000001-5BEB-4B31-BA04-55C8F5839CF1}"/>
            </c:ext>
          </c:extLst>
        </c:ser>
        <c:ser>
          <c:idx val="2"/>
          <c:order val="2"/>
          <c:tx>
            <c:strRef>
              <c:f>Sheet1!$D$2</c:f>
              <c:strCache>
                <c:ptCount val="1"/>
                <c:pt idx="0">
                  <c:v>FY 2017</c:v>
                </c:pt>
              </c:strCache>
            </c:strRef>
          </c:tx>
          <c:spPr>
            <a:solidFill>
              <a:schemeClr val="accent3"/>
            </a:solidFill>
            <a:ln>
              <a:noFill/>
            </a:ln>
            <a:effectLst/>
          </c:spPr>
          <c:invertIfNegative val="0"/>
          <c:cat>
            <c:strRef>
              <c:f>Sheet1!$A$3:$A$11</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Sheet1!$D$3:$D$11</c:f>
              <c:numCache>
                <c:formatCode>General</c:formatCode>
                <c:ptCount val="8"/>
                <c:pt idx="0">
                  <c:v>104</c:v>
                </c:pt>
                <c:pt idx="1">
                  <c:v>72</c:v>
                </c:pt>
                <c:pt idx="2">
                  <c:v>19</c:v>
                </c:pt>
                <c:pt idx="3">
                  <c:v>50</c:v>
                </c:pt>
                <c:pt idx="4">
                  <c:v>48</c:v>
                </c:pt>
                <c:pt idx="5">
                  <c:v>125</c:v>
                </c:pt>
                <c:pt idx="6">
                  <c:v>3</c:v>
                </c:pt>
                <c:pt idx="7">
                  <c:v>25</c:v>
                </c:pt>
              </c:numCache>
            </c:numRef>
          </c:val>
          <c:extLst>
            <c:ext xmlns:c16="http://schemas.microsoft.com/office/drawing/2014/chart" uri="{C3380CC4-5D6E-409C-BE32-E72D297353CC}">
              <c16:uniqueId val="{00000002-5BEB-4B31-BA04-55C8F5839CF1}"/>
            </c:ext>
          </c:extLst>
        </c:ser>
        <c:dLbls>
          <c:showLegendKey val="0"/>
          <c:showVal val="0"/>
          <c:showCatName val="0"/>
          <c:showSerName val="0"/>
          <c:showPercent val="0"/>
          <c:showBubbleSize val="0"/>
        </c:dLbls>
        <c:gapWidth val="219"/>
        <c:overlap val="-27"/>
        <c:axId val="198447488"/>
        <c:axId val="198449024"/>
      </c:barChart>
      <c:catAx>
        <c:axId val="19844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449024"/>
        <c:crosses val="autoZero"/>
        <c:auto val="1"/>
        <c:lblAlgn val="ctr"/>
        <c:lblOffset val="100"/>
        <c:noMultiLvlLbl val="0"/>
      </c:catAx>
      <c:valAx>
        <c:axId val="19844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44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Sheet1!$B$15</c:f>
              <c:strCache>
                <c:ptCount val="1"/>
                <c:pt idx="0">
                  <c:v>FY 2015</c:v>
                </c:pt>
              </c:strCache>
            </c:strRef>
          </c:tx>
          <c:spPr>
            <a:solidFill>
              <a:schemeClr val="accent1"/>
            </a:solidFill>
            <a:ln>
              <a:noFill/>
            </a:ln>
            <a:effectLst/>
          </c:spPr>
          <c:invertIfNegative val="0"/>
          <c:cat>
            <c:strRef>
              <c:f>Sheet1!$A$16:$A$24</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Sheet1!$B$16:$B$24</c:f>
              <c:numCache>
                <c:formatCode>General</c:formatCode>
                <c:ptCount val="8"/>
                <c:pt idx="0">
                  <c:v>53</c:v>
                </c:pt>
                <c:pt idx="1">
                  <c:v>38</c:v>
                </c:pt>
                <c:pt idx="2">
                  <c:v>19</c:v>
                </c:pt>
                <c:pt idx="3">
                  <c:v>4</c:v>
                </c:pt>
                <c:pt idx="4">
                  <c:v>29</c:v>
                </c:pt>
                <c:pt idx="5">
                  <c:v>62</c:v>
                </c:pt>
                <c:pt idx="6">
                  <c:v>3</c:v>
                </c:pt>
                <c:pt idx="7">
                  <c:v>20</c:v>
                </c:pt>
              </c:numCache>
            </c:numRef>
          </c:val>
          <c:extLst>
            <c:ext xmlns:c16="http://schemas.microsoft.com/office/drawing/2014/chart" uri="{C3380CC4-5D6E-409C-BE32-E72D297353CC}">
              <c16:uniqueId val="{00000000-FCFF-4196-8BBE-EF99FBD3FC7C}"/>
            </c:ext>
          </c:extLst>
        </c:ser>
        <c:ser>
          <c:idx val="1"/>
          <c:order val="1"/>
          <c:tx>
            <c:strRef>
              <c:f>Sheet1!$C$15</c:f>
              <c:strCache>
                <c:ptCount val="1"/>
                <c:pt idx="0">
                  <c:v>FY 2016</c:v>
                </c:pt>
              </c:strCache>
            </c:strRef>
          </c:tx>
          <c:spPr>
            <a:solidFill>
              <a:schemeClr val="accent2"/>
            </a:solidFill>
            <a:ln>
              <a:noFill/>
            </a:ln>
            <a:effectLst/>
          </c:spPr>
          <c:invertIfNegative val="0"/>
          <c:cat>
            <c:strRef>
              <c:f>Sheet1!$A$16:$A$24</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Sheet1!$C$16:$C$24</c:f>
              <c:numCache>
                <c:formatCode>General</c:formatCode>
                <c:ptCount val="8"/>
                <c:pt idx="0">
                  <c:v>65</c:v>
                </c:pt>
                <c:pt idx="1">
                  <c:v>22</c:v>
                </c:pt>
                <c:pt idx="2">
                  <c:v>32</c:v>
                </c:pt>
                <c:pt idx="3">
                  <c:v>6</c:v>
                </c:pt>
                <c:pt idx="4">
                  <c:v>35</c:v>
                </c:pt>
                <c:pt idx="5">
                  <c:v>72</c:v>
                </c:pt>
                <c:pt idx="6">
                  <c:v>1</c:v>
                </c:pt>
                <c:pt idx="7">
                  <c:v>17</c:v>
                </c:pt>
              </c:numCache>
            </c:numRef>
          </c:val>
          <c:extLst>
            <c:ext xmlns:c16="http://schemas.microsoft.com/office/drawing/2014/chart" uri="{C3380CC4-5D6E-409C-BE32-E72D297353CC}">
              <c16:uniqueId val="{00000001-FCFF-4196-8BBE-EF99FBD3FC7C}"/>
            </c:ext>
          </c:extLst>
        </c:ser>
        <c:ser>
          <c:idx val="2"/>
          <c:order val="2"/>
          <c:tx>
            <c:strRef>
              <c:f>Sheet1!$D$15</c:f>
              <c:strCache>
                <c:ptCount val="1"/>
                <c:pt idx="0">
                  <c:v>FY 2017</c:v>
                </c:pt>
              </c:strCache>
            </c:strRef>
          </c:tx>
          <c:spPr>
            <a:solidFill>
              <a:schemeClr val="accent3"/>
            </a:solidFill>
            <a:ln>
              <a:noFill/>
            </a:ln>
            <a:effectLst/>
          </c:spPr>
          <c:invertIfNegative val="0"/>
          <c:cat>
            <c:strRef>
              <c:f>Sheet1!$A$16:$A$24</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Sheet1!$D$16:$D$24</c:f>
              <c:numCache>
                <c:formatCode>General</c:formatCode>
                <c:ptCount val="8"/>
                <c:pt idx="0">
                  <c:v>108</c:v>
                </c:pt>
                <c:pt idx="1">
                  <c:v>58</c:v>
                </c:pt>
                <c:pt idx="2">
                  <c:v>28</c:v>
                </c:pt>
                <c:pt idx="3">
                  <c:v>6</c:v>
                </c:pt>
                <c:pt idx="4">
                  <c:v>48</c:v>
                </c:pt>
                <c:pt idx="5">
                  <c:v>126</c:v>
                </c:pt>
                <c:pt idx="6">
                  <c:v>1</c:v>
                </c:pt>
                <c:pt idx="7">
                  <c:v>26</c:v>
                </c:pt>
              </c:numCache>
            </c:numRef>
          </c:val>
          <c:extLst>
            <c:ext xmlns:c16="http://schemas.microsoft.com/office/drawing/2014/chart" uri="{C3380CC4-5D6E-409C-BE32-E72D297353CC}">
              <c16:uniqueId val="{00000002-FCFF-4196-8BBE-EF99FBD3FC7C}"/>
            </c:ext>
          </c:extLst>
        </c:ser>
        <c:dLbls>
          <c:showLegendKey val="0"/>
          <c:showVal val="0"/>
          <c:showCatName val="0"/>
          <c:showSerName val="0"/>
          <c:showPercent val="0"/>
          <c:showBubbleSize val="0"/>
        </c:dLbls>
        <c:gapWidth val="219"/>
        <c:overlap val="-27"/>
        <c:axId val="207465088"/>
        <c:axId val="207544704"/>
      </c:barChart>
      <c:catAx>
        <c:axId val="20746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544704"/>
        <c:crosses val="autoZero"/>
        <c:auto val="1"/>
        <c:lblAlgn val="ctr"/>
        <c:lblOffset val="100"/>
        <c:noMultiLvlLbl val="0"/>
      </c:catAx>
      <c:valAx>
        <c:axId val="207544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465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Sheet1!$B$27</c:f>
              <c:strCache>
                <c:ptCount val="1"/>
                <c:pt idx="0">
                  <c:v>FY 2015</c:v>
                </c:pt>
              </c:strCache>
            </c:strRef>
          </c:tx>
          <c:spPr>
            <a:solidFill>
              <a:schemeClr val="accent1"/>
            </a:solidFill>
            <a:ln>
              <a:noFill/>
            </a:ln>
            <a:effectLst/>
          </c:spPr>
          <c:invertIfNegative val="0"/>
          <c:cat>
            <c:strRef>
              <c:f>Sheet1!$A$28:$A$36</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Sheet1!$B$28:$B$36</c:f>
              <c:numCache>
                <c:formatCode>General</c:formatCode>
                <c:ptCount val="8"/>
                <c:pt idx="0">
                  <c:v>52</c:v>
                </c:pt>
                <c:pt idx="1">
                  <c:v>35</c:v>
                </c:pt>
                <c:pt idx="2">
                  <c:v>23</c:v>
                </c:pt>
                <c:pt idx="3">
                  <c:v>4</c:v>
                </c:pt>
                <c:pt idx="4">
                  <c:v>38</c:v>
                </c:pt>
                <c:pt idx="5">
                  <c:v>54</c:v>
                </c:pt>
                <c:pt idx="6">
                  <c:v>2</c:v>
                </c:pt>
                <c:pt idx="7">
                  <c:v>20</c:v>
                </c:pt>
              </c:numCache>
            </c:numRef>
          </c:val>
          <c:extLst>
            <c:ext xmlns:c16="http://schemas.microsoft.com/office/drawing/2014/chart" uri="{C3380CC4-5D6E-409C-BE32-E72D297353CC}">
              <c16:uniqueId val="{00000000-D8CE-44CF-8316-89BDE67DFC4E}"/>
            </c:ext>
          </c:extLst>
        </c:ser>
        <c:ser>
          <c:idx val="1"/>
          <c:order val="1"/>
          <c:tx>
            <c:strRef>
              <c:f>Sheet1!$C$27</c:f>
              <c:strCache>
                <c:ptCount val="1"/>
                <c:pt idx="0">
                  <c:v>FY 2016</c:v>
                </c:pt>
              </c:strCache>
            </c:strRef>
          </c:tx>
          <c:spPr>
            <a:solidFill>
              <a:schemeClr val="accent2"/>
            </a:solidFill>
            <a:ln>
              <a:noFill/>
            </a:ln>
            <a:effectLst/>
          </c:spPr>
          <c:invertIfNegative val="0"/>
          <c:cat>
            <c:strRef>
              <c:f>Sheet1!$A$28:$A$36</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Sheet1!$C$28:$C$36</c:f>
              <c:numCache>
                <c:formatCode>General</c:formatCode>
                <c:ptCount val="8"/>
                <c:pt idx="0">
                  <c:v>68</c:v>
                </c:pt>
                <c:pt idx="1">
                  <c:v>22</c:v>
                </c:pt>
                <c:pt idx="2">
                  <c:v>28</c:v>
                </c:pt>
                <c:pt idx="3">
                  <c:v>7</c:v>
                </c:pt>
                <c:pt idx="4">
                  <c:v>31</c:v>
                </c:pt>
                <c:pt idx="5">
                  <c:v>75</c:v>
                </c:pt>
                <c:pt idx="6">
                  <c:v>1</c:v>
                </c:pt>
                <c:pt idx="7">
                  <c:v>18</c:v>
                </c:pt>
              </c:numCache>
            </c:numRef>
          </c:val>
          <c:extLst>
            <c:ext xmlns:c16="http://schemas.microsoft.com/office/drawing/2014/chart" uri="{C3380CC4-5D6E-409C-BE32-E72D297353CC}">
              <c16:uniqueId val="{00000001-D8CE-44CF-8316-89BDE67DFC4E}"/>
            </c:ext>
          </c:extLst>
        </c:ser>
        <c:ser>
          <c:idx val="2"/>
          <c:order val="2"/>
          <c:tx>
            <c:strRef>
              <c:f>Sheet1!$D$27</c:f>
              <c:strCache>
                <c:ptCount val="1"/>
                <c:pt idx="0">
                  <c:v>FY 2017</c:v>
                </c:pt>
              </c:strCache>
            </c:strRef>
          </c:tx>
          <c:spPr>
            <a:solidFill>
              <a:schemeClr val="accent3"/>
            </a:solidFill>
            <a:ln>
              <a:noFill/>
            </a:ln>
            <a:effectLst/>
          </c:spPr>
          <c:invertIfNegative val="0"/>
          <c:cat>
            <c:strRef>
              <c:f>Sheet1!$A$28:$A$36</c:f>
              <c:strCache>
                <c:ptCount val="8"/>
                <c:pt idx="0">
                  <c:v>Some Knowledge</c:v>
                </c:pt>
                <c:pt idx="1">
                  <c:v>Very High</c:v>
                </c:pt>
                <c:pt idx="2">
                  <c:v>Very Low</c:v>
                </c:pt>
                <c:pt idx="3">
                  <c:v>Blank</c:v>
                </c:pt>
                <c:pt idx="4">
                  <c:v>Some Knowledge</c:v>
                </c:pt>
                <c:pt idx="5">
                  <c:v>Very High</c:v>
                </c:pt>
                <c:pt idx="6">
                  <c:v>Very Low</c:v>
                </c:pt>
                <c:pt idx="7">
                  <c:v>Blank</c:v>
                </c:pt>
              </c:strCache>
            </c:strRef>
          </c:cat>
          <c:val>
            <c:numRef>
              <c:f>Sheet1!$D$28:$D$36</c:f>
              <c:numCache>
                <c:formatCode>General</c:formatCode>
                <c:ptCount val="8"/>
                <c:pt idx="0">
                  <c:v>105</c:v>
                </c:pt>
                <c:pt idx="1">
                  <c:v>64</c:v>
                </c:pt>
                <c:pt idx="2">
                  <c:v>26</c:v>
                </c:pt>
                <c:pt idx="3">
                  <c:v>6</c:v>
                </c:pt>
                <c:pt idx="4">
                  <c:v>46</c:v>
                </c:pt>
                <c:pt idx="5">
                  <c:v>128</c:v>
                </c:pt>
                <c:pt idx="6">
                  <c:v>4</c:v>
                </c:pt>
                <c:pt idx="7">
                  <c:v>25</c:v>
                </c:pt>
              </c:numCache>
            </c:numRef>
          </c:val>
          <c:extLst>
            <c:ext xmlns:c16="http://schemas.microsoft.com/office/drawing/2014/chart" uri="{C3380CC4-5D6E-409C-BE32-E72D297353CC}">
              <c16:uniqueId val="{00000002-D8CE-44CF-8316-89BDE67DFC4E}"/>
            </c:ext>
          </c:extLst>
        </c:ser>
        <c:dLbls>
          <c:showLegendKey val="0"/>
          <c:showVal val="0"/>
          <c:showCatName val="0"/>
          <c:showSerName val="0"/>
          <c:showPercent val="0"/>
          <c:showBubbleSize val="0"/>
        </c:dLbls>
        <c:gapWidth val="219"/>
        <c:overlap val="-27"/>
        <c:axId val="207972992"/>
        <c:axId val="207974784"/>
      </c:barChart>
      <c:catAx>
        <c:axId val="20797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74784"/>
        <c:crosses val="autoZero"/>
        <c:auto val="1"/>
        <c:lblAlgn val="ctr"/>
        <c:lblOffset val="100"/>
        <c:noMultiLvlLbl val="0"/>
      </c:catAx>
      <c:valAx>
        <c:axId val="207974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7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Sheet1!$B$39</c:f>
              <c:strCache>
                <c:ptCount val="1"/>
                <c:pt idx="0">
                  <c:v>FY 2015</c:v>
                </c:pt>
              </c:strCache>
            </c:strRef>
          </c:tx>
          <c:spPr>
            <a:solidFill>
              <a:schemeClr val="accent1"/>
            </a:solidFill>
            <a:ln>
              <a:noFill/>
            </a:ln>
            <a:effectLst/>
          </c:spPr>
          <c:invertIfNegative val="0"/>
          <c:cat>
            <c:strRef>
              <c:f>Sheet1!$A$40:$A$48</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Sheet1!$B$40:$B$48</c:f>
              <c:numCache>
                <c:formatCode>General</c:formatCode>
                <c:ptCount val="8"/>
                <c:pt idx="0">
                  <c:v>16</c:v>
                </c:pt>
                <c:pt idx="1">
                  <c:v>46</c:v>
                </c:pt>
                <c:pt idx="2">
                  <c:v>48</c:v>
                </c:pt>
                <c:pt idx="3">
                  <c:v>5</c:v>
                </c:pt>
                <c:pt idx="4">
                  <c:v>6</c:v>
                </c:pt>
                <c:pt idx="5">
                  <c:v>67</c:v>
                </c:pt>
                <c:pt idx="6">
                  <c:v>25</c:v>
                </c:pt>
                <c:pt idx="7">
                  <c:v>16</c:v>
                </c:pt>
              </c:numCache>
            </c:numRef>
          </c:val>
          <c:extLst>
            <c:ext xmlns:c16="http://schemas.microsoft.com/office/drawing/2014/chart" uri="{C3380CC4-5D6E-409C-BE32-E72D297353CC}">
              <c16:uniqueId val="{00000000-1783-4E67-B50D-D69596CCF1AC}"/>
            </c:ext>
          </c:extLst>
        </c:ser>
        <c:ser>
          <c:idx val="1"/>
          <c:order val="1"/>
          <c:tx>
            <c:strRef>
              <c:f>Sheet1!$C$39</c:f>
              <c:strCache>
                <c:ptCount val="1"/>
                <c:pt idx="0">
                  <c:v>FY 2016</c:v>
                </c:pt>
              </c:strCache>
            </c:strRef>
          </c:tx>
          <c:spPr>
            <a:solidFill>
              <a:schemeClr val="accent2"/>
            </a:solidFill>
            <a:ln>
              <a:noFill/>
            </a:ln>
            <a:effectLst/>
          </c:spPr>
          <c:invertIfNegative val="0"/>
          <c:cat>
            <c:strRef>
              <c:f>Sheet1!$A$40:$A$48</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Sheet1!$C$40:$C$48</c:f>
              <c:numCache>
                <c:formatCode>General</c:formatCode>
                <c:ptCount val="8"/>
                <c:pt idx="0">
                  <c:v>16</c:v>
                </c:pt>
                <c:pt idx="1">
                  <c:v>37</c:v>
                </c:pt>
                <c:pt idx="2">
                  <c:v>66</c:v>
                </c:pt>
                <c:pt idx="3">
                  <c:v>6</c:v>
                </c:pt>
                <c:pt idx="4">
                  <c:v>0</c:v>
                </c:pt>
                <c:pt idx="5">
                  <c:v>86</c:v>
                </c:pt>
                <c:pt idx="6">
                  <c:v>27</c:v>
                </c:pt>
                <c:pt idx="7">
                  <c:v>12</c:v>
                </c:pt>
              </c:numCache>
            </c:numRef>
          </c:val>
          <c:extLst>
            <c:ext xmlns:c16="http://schemas.microsoft.com/office/drawing/2014/chart" uri="{C3380CC4-5D6E-409C-BE32-E72D297353CC}">
              <c16:uniqueId val="{00000001-1783-4E67-B50D-D69596CCF1AC}"/>
            </c:ext>
          </c:extLst>
        </c:ser>
        <c:ser>
          <c:idx val="2"/>
          <c:order val="2"/>
          <c:tx>
            <c:strRef>
              <c:f>Sheet1!$D$39</c:f>
              <c:strCache>
                <c:ptCount val="1"/>
                <c:pt idx="0">
                  <c:v>FY 2017</c:v>
                </c:pt>
              </c:strCache>
            </c:strRef>
          </c:tx>
          <c:spPr>
            <a:solidFill>
              <a:schemeClr val="accent3"/>
            </a:solidFill>
            <a:ln>
              <a:noFill/>
            </a:ln>
            <a:effectLst/>
          </c:spPr>
          <c:invertIfNegative val="0"/>
          <c:cat>
            <c:strRef>
              <c:f>Sheet1!$A$40:$A$48</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Sheet1!$D$40:$D$48</c:f>
              <c:numCache>
                <c:formatCode>General</c:formatCode>
                <c:ptCount val="8"/>
                <c:pt idx="0">
                  <c:v>21</c:v>
                </c:pt>
                <c:pt idx="1">
                  <c:v>98</c:v>
                </c:pt>
                <c:pt idx="2">
                  <c:v>78</c:v>
                </c:pt>
                <c:pt idx="3">
                  <c:v>1</c:v>
                </c:pt>
                <c:pt idx="4">
                  <c:v>5</c:v>
                </c:pt>
                <c:pt idx="5">
                  <c:v>135</c:v>
                </c:pt>
                <c:pt idx="6">
                  <c:v>46</c:v>
                </c:pt>
                <c:pt idx="7">
                  <c:v>13</c:v>
                </c:pt>
              </c:numCache>
            </c:numRef>
          </c:val>
          <c:extLst>
            <c:ext xmlns:c16="http://schemas.microsoft.com/office/drawing/2014/chart" uri="{C3380CC4-5D6E-409C-BE32-E72D297353CC}">
              <c16:uniqueId val="{00000002-1783-4E67-B50D-D69596CCF1AC}"/>
            </c:ext>
          </c:extLst>
        </c:ser>
        <c:dLbls>
          <c:showLegendKey val="0"/>
          <c:showVal val="0"/>
          <c:showCatName val="0"/>
          <c:showSerName val="0"/>
          <c:showPercent val="0"/>
          <c:showBubbleSize val="0"/>
        </c:dLbls>
        <c:gapWidth val="219"/>
        <c:overlap val="-27"/>
        <c:axId val="208181888"/>
        <c:axId val="208187776"/>
      </c:barChart>
      <c:catAx>
        <c:axId val="20818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187776"/>
        <c:crosses val="autoZero"/>
        <c:auto val="1"/>
        <c:lblAlgn val="ctr"/>
        <c:lblOffset val="100"/>
        <c:noMultiLvlLbl val="0"/>
      </c:catAx>
      <c:valAx>
        <c:axId val="208187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181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Sheet1!$B$51</c:f>
              <c:strCache>
                <c:ptCount val="1"/>
                <c:pt idx="0">
                  <c:v>FY 2015</c:v>
                </c:pt>
              </c:strCache>
            </c:strRef>
          </c:tx>
          <c:spPr>
            <a:solidFill>
              <a:schemeClr val="accent1"/>
            </a:solidFill>
            <a:ln>
              <a:noFill/>
            </a:ln>
            <a:effectLst/>
          </c:spPr>
          <c:invertIfNegative val="0"/>
          <c:cat>
            <c:strRef>
              <c:f>Sheet1!$A$52:$A$60</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Sheet1!$B$52:$B$60</c:f>
              <c:numCache>
                <c:formatCode>General</c:formatCode>
                <c:ptCount val="8"/>
                <c:pt idx="0">
                  <c:v>22</c:v>
                </c:pt>
                <c:pt idx="1">
                  <c:v>20</c:v>
                </c:pt>
                <c:pt idx="2">
                  <c:v>68</c:v>
                </c:pt>
                <c:pt idx="3">
                  <c:v>4</c:v>
                </c:pt>
                <c:pt idx="4">
                  <c:v>3</c:v>
                </c:pt>
                <c:pt idx="5">
                  <c:v>51</c:v>
                </c:pt>
                <c:pt idx="6">
                  <c:v>48</c:v>
                </c:pt>
                <c:pt idx="7">
                  <c:v>12</c:v>
                </c:pt>
              </c:numCache>
            </c:numRef>
          </c:val>
          <c:extLst>
            <c:ext xmlns:c16="http://schemas.microsoft.com/office/drawing/2014/chart" uri="{C3380CC4-5D6E-409C-BE32-E72D297353CC}">
              <c16:uniqueId val="{00000000-E0C9-4106-A747-021A38CE2904}"/>
            </c:ext>
          </c:extLst>
        </c:ser>
        <c:ser>
          <c:idx val="1"/>
          <c:order val="1"/>
          <c:tx>
            <c:strRef>
              <c:f>Sheet1!$C$51</c:f>
              <c:strCache>
                <c:ptCount val="1"/>
                <c:pt idx="0">
                  <c:v>FY 2016</c:v>
                </c:pt>
              </c:strCache>
            </c:strRef>
          </c:tx>
          <c:spPr>
            <a:solidFill>
              <a:schemeClr val="accent2"/>
            </a:solidFill>
            <a:ln>
              <a:noFill/>
            </a:ln>
            <a:effectLst/>
          </c:spPr>
          <c:invertIfNegative val="0"/>
          <c:cat>
            <c:strRef>
              <c:f>Sheet1!$A$52:$A$60</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Sheet1!$C$52:$C$60</c:f>
              <c:numCache>
                <c:formatCode>General</c:formatCode>
                <c:ptCount val="8"/>
                <c:pt idx="0">
                  <c:v>25</c:v>
                </c:pt>
                <c:pt idx="1">
                  <c:v>27</c:v>
                </c:pt>
                <c:pt idx="2">
                  <c:v>66</c:v>
                </c:pt>
                <c:pt idx="3">
                  <c:v>7</c:v>
                </c:pt>
                <c:pt idx="4">
                  <c:v>1</c:v>
                </c:pt>
                <c:pt idx="5">
                  <c:v>74</c:v>
                </c:pt>
                <c:pt idx="6">
                  <c:v>42</c:v>
                </c:pt>
                <c:pt idx="7">
                  <c:v>8</c:v>
                </c:pt>
              </c:numCache>
            </c:numRef>
          </c:val>
          <c:extLst>
            <c:ext xmlns:c16="http://schemas.microsoft.com/office/drawing/2014/chart" uri="{C3380CC4-5D6E-409C-BE32-E72D297353CC}">
              <c16:uniqueId val="{00000001-E0C9-4106-A747-021A38CE2904}"/>
            </c:ext>
          </c:extLst>
        </c:ser>
        <c:ser>
          <c:idx val="2"/>
          <c:order val="2"/>
          <c:tx>
            <c:strRef>
              <c:f>Sheet1!$D$51</c:f>
              <c:strCache>
                <c:ptCount val="1"/>
                <c:pt idx="0">
                  <c:v>FY 2017</c:v>
                </c:pt>
              </c:strCache>
            </c:strRef>
          </c:tx>
          <c:spPr>
            <a:solidFill>
              <a:schemeClr val="accent3"/>
            </a:solidFill>
            <a:ln>
              <a:noFill/>
            </a:ln>
            <a:effectLst/>
          </c:spPr>
          <c:invertIfNegative val="0"/>
          <c:cat>
            <c:strRef>
              <c:f>Sheet1!$A$52:$A$60</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Sheet1!$D$52:$D$60</c:f>
              <c:numCache>
                <c:formatCode>General</c:formatCode>
                <c:ptCount val="8"/>
                <c:pt idx="0">
                  <c:v>30</c:v>
                </c:pt>
                <c:pt idx="1">
                  <c:v>59</c:v>
                </c:pt>
                <c:pt idx="2">
                  <c:v>100</c:v>
                </c:pt>
                <c:pt idx="3">
                  <c:v>12</c:v>
                </c:pt>
                <c:pt idx="4">
                  <c:v>4</c:v>
                </c:pt>
                <c:pt idx="5">
                  <c:v>114</c:v>
                </c:pt>
                <c:pt idx="6">
                  <c:v>20</c:v>
                </c:pt>
                <c:pt idx="7">
                  <c:v>58</c:v>
                </c:pt>
              </c:numCache>
            </c:numRef>
          </c:val>
          <c:extLst>
            <c:ext xmlns:c16="http://schemas.microsoft.com/office/drawing/2014/chart" uri="{C3380CC4-5D6E-409C-BE32-E72D297353CC}">
              <c16:uniqueId val="{00000002-E0C9-4106-A747-021A38CE2904}"/>
            </c:ext>
          </c:extLst>
        </c:ser>
        <c:dLbls>
          <c:showLegendKey val="0"/>
          <c:showVal val="0"/>
          <c:showCatName val="0"/>
          <c:showSerName val="0"/>
          <c:showPercent val="0"/>
          <c:showBubbleSize val="0"/>
        </c:dLbls>
        <c:gapWidth val="219"/>
        <c:overlap val="-27"/>
        <c:axId val="82687488"/>
        <c:axId val="82689024"/>
      </c:barChart>
      <c:catAx>
        <c:axId val="8268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689024"/>
        <c:crosses val="autoZero"/>
        <c:auto val="1"/>
        <c:lblAlgn val="ctr"/>
        <c:lblOffset val="100"/>
        <c:noMultiLvlLbl val="0"/>
      </c:catAx>
      <c:valAx>
        <c:axId val="8268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68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Sheet1!$B$63</c:f>
              <c:strCache>
                <c:ptCount val="1"/>
                <c:pt idx="0">
                  <c:v>FY 2015</c:v>
                </c:pt>
              </c:strCache>
            </c:strRef>
          </c:tx>
          <c:spPr>
            <a:solidFill>
              <a:schemeClr val="accent1"/>
            </a:solidFill>
            <a:ln>
              <a:noFill/>
            </a:ln>
            <a:effectLst/>
          </c:spPr>
          <c:invertIfNegative val="0"/>
          <c:cat>
            <c:strRef>
              <c:f>Sheet1!$A$64:$A$72</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Sheet1!$B$64:$B$72</c:f>
              <c:numCache>
                <c:formatCode>General</c:formatCode>
                <c:ptCount val="8"/>
                <c:pt idx="0">
                  <c:v>26</c:v>
                </c:pt>
                <c:pt idx="1">
                  <c:v>30</c:v>
                </c:pt>
                <c:pt idx="2">
                  <c:v>56</c:v>
                </c:pt>
                <c:pt idx="3">
                  <c:v>2</c:v>
                </c:pt>
                <c:pt idx="4">
                  <c:v>5</c:v>
                </c:pt>
                <c:pt idx="5">
                  <c:v>55</c:v>
                </c:pt>
                <c:pt idx="6">
                  <c:v>40</c:v>
                </c:pt>
                <c:pt idx="7">
                  <c:v>14</c:v>
                </c:pt>
              </c:numCache>
            </c:numRef>
          </c:val>
          <c:extLst>
            <c:ext xmlns:c16="http://schemas.microsoft.com/office/drawing/2014/chart" uri="{C3380CC4-5D6E-409C-BE32-E72D297353CC}">
              <c16:uniqueId val="{00000000-41F7-4580-93A3-82874A4E8FF1}"/>
            </c:ext>
          </c:extLst>
        </c:ser>
        <c:ser>
          <c:idx val="1"/>
          <c:order val="1"/>
          <c:tx>
            <c:strRef>
              <c:f>Sheet1!$C$63</c:f>
              <c:strCache>
                <c:ptCount val="1"/>
                <c:pt idx="0">
                  <c:v>FY 2016</c:v>
                </c:pt>
              </c:strCache>
            </c:strRef>
          </c:tx>
          <c:spPr>
            <a:solidFill>
              <a:schemeClr val="accent2"/>
            </a:solidFill>
            <a:ln>
              <a:noFill/>
            </a:ln>
            <a:effectLst/>
          </c:spPr>
          <c:invertIfNegative val="0"/>
          <c:cat>
            <c:strRef>
              <c:f>Sheet1!$A$64:$A$72</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Sheet1!$C$64:$C$72</c:f>
              <c:numCache>
                <c:formatCode>General</c:formatCode>
                <c:ptCount val="8"/>
                <c:pt idx="0">
                  <c:v>24</c:v>
                </c:pt>
                <c:pt idx="1">
                  <c:v>26</c:v>
                </c:pt>
                <c:pt idx="2">
                  <c:v>67</c:v>
                </c:pt>
                <c:pt idx="3">
                  <c:v>8</c:v>
                </c:pt>
                <c:pt idx="4">
                  <c:v>0</c:v>
                </c:pt>
                <c:pt idx="5">
                  <c:v>74</c:v>
                </c:pt>
                <c:pt idx="6">
                  <c:v>42</c:v>
                </c:pt>
                <c:pt idx="7">
                  <c:v>9</c:v>
                </c:pt>
              </c:numCache>
            </c:numRef>
          </c:val>
          <c:extLst>
            <c:ext xmlns:c16="http://schemas.microsoft.com/office/drawing/2014/chart" uri="{C3380CC4-5D6E-409C-BE32-E72D297353CC}">
              <c16:uniqueId val="{00000001-41F7-4580-93A3-82874A4E8FF1}"/>
            </c:ext>
          </c:extLst>
        </c:ser>
        <c:ser>
          <c:idx val="2"/>
          <c:order val="2"/>
          <c:tx>
            <c:strRef>
              <c:f>Sheet1!$D$63</c:f>
              <c:strCache>
                <c:ptCount val="1"/>
                <c:pt idx="0">
                  <c:v>FY 2017</c:v>
                </c:pt>
              </c:strCache>
            </c:strRef>
          </c:tx>
          <c:spPr>
            <a:solidFill>
              <a:schemeClr val="accent3"/>
            </a:solidFill>
            <a:ln>
              <a:noFill/>
            </a:ln>
            <a:effectLst/>
          </c:spPr>
          <c:invertIfNegative val="0"/>
          <c:cat>
            <c:strRef>
              <c:f>Sheet1!$A$64:$A$72</c:f>
              <c:strCache>
                <c:ptCount val="8"/>
                <c:pt idx="0">
                  <c:v>Not At all Comfortable</c:v>
                </c:pt>
                <c:pt idx="1">
                  <c:v>Quite Comfortable</c:v>
                </c:pt>
                <c:pt idx="2">
                  <c:v>Somewhat Comfortable</c:v>
                </c:pt>
                <c:pt idx="3">
                  <c:v>Blank</c:v>
                </c:pt>
                <c:pt idx="4">
                  <c:v>Not At all Comfortable</c:v>
                </c:pt>
                <c:pt idx="5">
                  <c:v>Quite Comfortable</c:v>
                </c:pt>
                <c:pt idx="6">
                  <c:v>Somewhat Comfortable</c:v>
                </c:pt>
                <c:pt idx="7">
                  <c:v>Blank</c:v>
                </c:pt>
              </c:strCache>
            </c:strRef>
          </c:cat>
          <c:val>
            <c:numRef>
              <c:f>Sheet1!$D$64:$D$72</c:f>
              <c:numCache>
                <c:formatCode>General</c:formatCode>
                <c:ptCount val="8"/>
                <c:pt idx="0">
                  <c:v>28</c:v>
                </c:pt>
                <c:pt idx="1">
                  <c:v>63</c:v>
                </c:pt>
                <c:pt idx="2">
                  <c:v>96</c:v>
                </c:pt>
                <c:pt idx="3">
                  <c:v>14</c:v>
                </c:pt>
                <c:pt idx="4">
                  <c:v>11</c:v>
                </c:pt>
                <c:pt idx="5">
                  <c:v>112</c:v>
                </c:pt>
                <c:pt idx="6">
                  <c:v>56</c:v>
                </c:pt>
                <c:pt idx="7">
                  <c:v>20</c:v>
                </c:pt>
              </c:numCache>
            </c:numRef>
          </c:val>
          <c:extLst>
            <c:ext xmlns:c16="http://schemas.microsoft.com/office/drawing/2014/chart" uri="{C3380CC4-5D6E-409C-BE32-E72D297353CC}">
              <c16:uniqueId val="{00000002-41F7-4580-93A3-82874A4E8FF1}"/>
            </c:ext>
          </c:extLst>
        </c:ser>
        <c:dLbls>
          <c:showLegendKey val="0"/>
          <c:showVal val="0"/>
          <c:showCatName val="0"/>
          <c:showSerName val="0"/>
          <c:showPercent val="0"/>
          <c:showBubbleSize val="0"/>
        </c:dLbls>
        <c:gapWidth val="219"/>
        <c:overlap val="-27"/>
        <c:axId val="208448512"/>
        <c:axId val="208454400"/>
      </c:barChart>
      <c:catAx>
        <c:axId val="20844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454400"/>
        <c:crosses val="autoZero"/>
        <c:auto val="1"/>
        <c:lblAlgn val="ctr"/>
        <c:lblOffset val="100"/>
        <c:noMultiLvlLbl val="0"/>
      </c:catAx>
      <c:valAx>
        <c:axId val="208454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44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Sheet1!$B$75</c:f>
              <c:strCache>
                <c:ptCount val="1"/>
                <c:pt idx="0">
                  <c:v>FY 2015</c:v>
                </c:pt>
              </c:strCache>
            </c:strRef>
          </c:tx>
          <c:spPr>
            <a:solidFill>
              <a:schemeClr val="accent1"/>
            </a:solidFill>
            <a:ln>
              <a:noFill/>
            </a:ln>
            <a:effectLst/>
          </c:spPr>
          <c:invertIfNegative val="0"/>
          <c:cat>
            <c:strRef>
              <c:f>Sheet1!$A$76:$A$84</c:f>
              <c:strCache>
                <c:ptCount val="8"/>
                <c:pt idx="0">
                  <c:v>Might try to help</c:v>
                </c:pt>
                <c:pt idx="1">
                  <c:v>Probably wouldn't intervene</c:v>
                </c:pt>
                <c:pt idx="2">
                  <c:v>Would definitely try to help</c:v>
                </c:pt>
                <c:pt idx="3">
                  <c:v>Blank</c:v>
                </c:pt>
                <c:pt idx="4">
                  <c:v>Might try to help</c:v>
                </c:pt>
                <c:pt idx="5">
                  <c:v>Probably wouldn't intervene</c:v>
                </c:pt>
                <c:pt idx="6">
                  <c:v>Would definitely try to help</c:v>
                </c:pt>
                <c:pt idx="7">
                  <c:v>Blank</c:v>
                </c:pt>
              </c:strCache>
            </c:strRef>
          </c:cat>
          <c:val>
            <c:numRef>
              <c:f>Sheet1!$B$76:$B$84</c:f>
              <c:numCache>
                <c:formatCode>General</c:formatCode>
                <c:ptCount val="8"/>
                <c:pt idx="0">
                  <c:v>47</c:v>
                </c:pt>
                <c:pt idx="1">
                  <c:v>16</c:v>
                </c:pt>
                <c:pt idx="2">
                  <c:v>48</c:v>
                </c:pt>
                <c:pt idx="3">
                  <c:v>3</c:v>
                </c:pt>
                <c:pt idx="4">
                  <c:v>22</c:v>
                </c:pt>
                <c:pt idx="5">
                  <c:v>3</c:v>
                </c:pt>
                <c:pt idx="6">
                  <c:v>74</c:v>
                </c:pt>
                <c:pt idx="7">
                  <c:v>15</c:v>
                </c:pt>
              </c:numCache>
            </c:numRef>
          </c:val>
          <c:extLst>
            <c:ext xmlns:c16="http://schemas.microsoft.com/office/drawing/2014/chart" uri="{C3380CC4-5D6E-409C-BE32-E72D297353CC}">
              <c16:uniqueId val="{00000000-7078-4AB1-8AB6-436B2C66E06F}"/>
            </c:ext>
          </c:extLst>
        </c:ser>
        <c:ser>
          <c:idx val="1"/>
          <c:order val="1"/>
          <c:tx>
            <c:strRef>
              <c:f>Sheet1!$C$75</c:f>
              <c:strCache>
                <c:ptCount val="1"/>
                <c:pt idx="0">
                  <c:v>FY 2016</c:v>
                </c:pt>
              </c:strCache>
            </c:strRef>
          </c:tx>
          <c:spPr>
            <a:solidFill>
              <a:schemeClr val="accent2"/>
            </a:solidFill>
            <a:ln>
              <a:noFill/>
            </a:ln>
            <a:effectLst/>
          </c:spPr>
          <c:invertIfNegative val="0"/>
          <c:cat>
            <c:strRef>
              <c:f>Sheet1!$A$76:$A$84</c:f>
              <c:strCache>
                <c:ptCount val="8"/>
                <c:pt idx="0">
                  <c:v>Might try to help</c:v>
                </c:pt>
                <c:pt idx="1">
                  <c:v>Probably wouldn't intervene</c:v>
                </c:pt>
                <c:pt idx="2">
                  <c:v>Would definitely try to help</c:v>
                </c:pt>
                <c:pt idx="3">
                  <c:v>Blank</c:v>
                </c:pt>
                <c:pt idx="4">
                  <c:v>Might try to help</c:v>
                </c:pt>
                <c:pt idx="5">
                  <c:v>Probably wouldn't intervene</c:v>
                </c:pt>
                <c:pt idx="6">
                  <c:v>Would definitely try to help</c:v>
                </c:pt>
                <c:pt idx="7">
                  <c:v>Blank</c:v>
                </c:pt>
              </c:strCache>
            </c:strRef>
          </c:cat>
          <c:val>
            <c:numRef>
              <c:f>Sheet1!$C$76:$C$84</c:f>
              <c:numCache>
                <c:formatCode>General</c:formatCode>
                <c:ptCount val="8"/>
                <c:pt idx="0">
                  <c:v>53</c:v>
                </c:pt>
                <c:pt idx="1">
                  <c:v>12</c:v>
                </c:pt>
                <c:pt idx="2">
                  <c:v>53</c:v>
                </c:pt>
                <c:pt idx="3">
                  <c:v>7</c:v>
                </c:pt>
                <c:pt idx="4">
                  <c:v>15</c:v>
                </c:pt>
                <c:pt idx="5">
                  <c:v>0</c:v>
                </c:pt>
                <c:pt idx="6">
                  <c:v>104</c:v>
                </c:pt>
                <c:pt idx="7">
                  <c:v>6</c:v>
                </c:pt>
              </c:numCache>
            </c:numRef>
          </c:val>
          <c:extLst>
            <c:ext xmlns:c16="http://schemas.microsoft.com/office/drawing/2014/chart" uri="{C3380CC4-5D6E-409C-BE32-E72D297353CC}">
              <c16:uniqueId val="{00000001-7078-4AB1-8AB6-436B2C66E06F}"/>
            </c:ext>
          </c:extLst>
        </c:ser>
        <c:ser>
          <c:idx val="2"/>
          <c:order val="2"/>
          <c:tx>
            <c:strRef>
              <c:f>Sheet1!$D$75</c:f>
              <c:strCache>
                <c:ptCount val="1"/>
                <c:pt idx="0">
                  <c:v>FY 2017</c:v>
                </c:pt>
              </c:strCache>
            </c:strRef>
          </c:tx>
          <c:spPr>
            <a:solidFill>
              <a:schemeClr val="accent3"/>
            </a:solidFill>
            <a:ln>
              <a:noFill/>
            </a:ln>
            <a:effectLst/>
          </c:spPr>
          <c:invertIfNegative val="0"/>
          <c:cat>
            <c:strRef>
              <c:f>Sheet1!$A$76:$A$84</c:f>
              <c:strCache>
                <c:ptCount val="8"/>
                <c:pt idx="0">
                  <c:v>Might try to help</c:v>
                </c:pt>
                <c:pt idx="1">
                  <c:v>Probably wouldn't intervene</c:v>
                </c:pt>
                <c:pt idx="2">
                  <c:v>Would definitely try to help</c:v>
                </c:pt>
                <c:pt idx="3">
                  <c:v>Blank</c:v>
                </c:pt>
                <c:pt idx="4">
                  <c:v>Might try to help</c:v>
                </c:pt>
                <c:pt idx="5">
                  <c:v>Probably wouldn't intervene</c:v>
                </c:pt>
                <c:pt idx="6">
                  <c:v>Would definitely try to help</c:v>
                </c:pt>
                <c:pt idx="7">
                  <c:v>Blank</c:v>
                </c:pt>
              </c:strCache>
            </c:strRef>
          </c:cat>
          <c:val>
            <c:numRef>
              <c:f>Sheet1!$D$76:$D$84</c:f>
              <c:numCache>
                <c:formatCode>General</c:formatCode>
                <c:ptCount val="8"/>
                <c:pt idx="0">
                  <c:v>59</c:v>
                </c:pt>
                <c:pt idx="1">
                  <c:v>18</c:v>
                </c:pt>
                <c:pt idx="2">
                  <c:v>98</c:v>
                </c:pt>
                <c:pt idx="3">
                  <c:v>15</c:v>
                </c:pt>
                <c:pt idx="4">
                  <c:v>35</c:v>
                </c:pt>
                <c:pt idx="5">
                  <c:v>1</c:v>
                </c:pt>
                <c:pt idx="6">
                  <c:v>145</c:v>
                </c:pt>
                <c:pt idx="7">
                  <c:v>20</c:v>
                </c:pt>
              </c:numCache>
            </c:numRef>
          </c:val>
          <c:extLst>
            <c:ext xmlns:c16="http://schemas.microsoft.com/office/drawing/2014/chart" uri="{C3380CC4-5D6E-409C-BE32-E72D297353CC}">
              <c16:uniqueId val="{00000002-7078-4AB1-8AB6-436B2C66E06F}"/>
            </c:ext>
          </c:extLst>
        </c:ser>
        <c:dLbls>
          <c:showLegendKey val="0"/>
          <c:showVal val="0"/>
          <c:showCatName val="0"/>
          <c:showSerName val="0"/>
          <c:showPercent val="0"/>
          <c:showBubbleSize val="0"/>
        </c:dLbls>
        <c:gapWidth val="219"/>
        <c:overlap val="-27"/>
        <c:axId val="208844672"/>
        <c:axId val="208846208"/>
      </c:barChart>
      <c:catAx>
        <c:axId val="20884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846208"/>
        <c:crosses val="autoZero"/>
        <c:auto val="1"/>
        <c:lblAlgn val="ctr"/>
        <c:lblOffset val="100"/>
        <c:noMultiLvlLbl val="0"/>
      </c:catAx>
      <c:valAx>
        <c:axId val="208846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84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0.64229</cdr:x>
      <cdr:y>0.88647</cdr:y>
    </cdr:from>
    <cdr:to>
      <cdr:x>0.85046</cdr:x>
      <cdr:y>1</cdr:y>
    </cdr:to>
    <cdr:sp macro="" textlink="">
      <cdr:nvSpPr>
        <cdr:cNvPr id="3" name="TextBox 2"/>
        <cdr:cNvSpPr txBox="1"/>
      </cdr:nvSpPr>
      <cdr:spPr>
        <a:xfrm xmlns:a="http://schemas.openxmlformats.org/drawingml/2006/main">
          <a:off x="6754091" y="3937866"/>
          <a:ext cx="2189018" cy="4940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0.49929</cdr:x>
      <cdr:y>0.02124</cdr:y>
    </cdr:from>
    <cdr:to>
      <cdr:x>0.49929</cdr:x>
      <cdr:y>0.88232</cdr:y>
    </cdr:to>
    <cdr:cxnSp macro="">
      <cdr:nvCxnSpPr>
        <cdr:cNvPr id="5" name="Straight Connector 4">
          <a:extLst xmlns:a="http://schemas.openxmlformats.org/drawingml/2006/main">
            <a:ext uri="{FF2B5EF4-FFF2-40B4-BE49-F238E27FC236}">
              <a16:creationId xmlns:a16="http://schemas.microsoft.com/office/drawing/2014/main" id="{462798FB-4B9D-4E10-A9B9-8A22A2F5A11F}"/>
            </a:ext>
          </a:extLst>
        </cdr:cNvPr>
        <cdr:cNvCxnSpPr/>
      </cdr:nvCxnSpPr>
      <cdr:spPr>
        <a:xfrm xmlns:a="http://schemas.openxmlformats.org/drawingml/2006/main" flipV="1">
          <a:off x="5250366" y="92375"/>
          <a:ext cx="0" cy="3744076"/>
        </a:xfrm>
        <a:prstGeom xmlns:a="http://schemas.openxmlformats.org/drawingml/2006/main" prst="line">
          <a:avLst/>
        </a:prstGeom>
        <a:ln xmlns:a="http://schemas.openxmlformats.org/drawingml/2006/main" w="57150">
          <a:solidFill>
            <a:schemeClr val="tx2">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495ABB2-CDC8-4887-8454-E3924E958709}" type="datetimeFigureOut">
              <a:rPr lang="en-US" smtClean="0"/>
              <a:t>8/17/2017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A94E571-9F59-43F6-9CAB-88076FF6B6C5}" type="slidenum">
              <a:rPr lang="en-US" smtClean="0"/>
              <a:t>‹#›</a:t>
            </a:fld>
            <a:endParaRPr lang="en-US"/>
          </a:p>
        </p:txBody>
      </p:sp>
    </p:spTree>
    <p:extLst>
      <p:ext uri="{BB962C8B-B14F-4D97-AF65-F5344CB8AC3E}">
        <p14:creationId xmlns:p14="http://schemas.microsoft.com/office/powerpoint/2010/main" val="15916960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CD8F76FE-98D9-4748-9B79-D38B4265440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A47D2310-EBAE-419F-8707-0FE614A8E11D}" type="slidenum">
              <a:rPr lang="en-US" smtClean="0"/>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8F76FE-98D9-4748-9B79-D38B4265440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D2310-EBAE-419F-8707-0FE614A8E11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8F76FE-98D9-4748-9B79-D38B4265440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D2310-EBAE-419F-8707-0FE614A8E11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CD8F76FE-98D9-4748-9B79-D38B4265440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D2310-EBAE-419F-8707-0FE614A8E11D}"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CD8F76FE-98D9-4748-9B79-D38B42654403}"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D2310-EBAE-419F-8707-0FE614A8E11D}" type="slidenum">
              <a:rPr lang="en-US" smtClean="0"/>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D8F76FE-98D9-4748-9B79-D38B42654403}"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D2310-EBAE-419F-8707-0FE614A8E11D}" type="slidenum">
              <a:rPr lang="en-US" smtClean="0"/>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D8F76FE-98D9-4748-9B79-D38B42654403}" type="datetimeFigureOut">
              <a:rPr lang="en-US" smtClean="0"/>
              <a:t>8/17/2017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7D2310-EBAE-419F-8707-0FE614A8E11D}" type="slidenum">
              <a:rPr lang="en-US" smtClean="0"/>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CD8F76FE-98D9-4748-9B79-D38B42654403}" type="datetimeFigureOut">
              <a:rPr lang="en-US" smtClean="0"/>
              <a:t>8/17/2017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7D2310-EBAE-419F-8707-0FE614A8E11D}" type="slidenum">
              <a:rPr lang="en-US" smtClean="0"/>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F76FE-98D9-4748-9B79-D38B42654403}" type="datetimeFigureOut">
              <a:rPr lang="en-US" smtClean="0"/>
              <a:t>8/17/2017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7D2310-EBAE-419F-8707-0FE614A8E11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CD8F76FE-98D9-4748-9B79-D38B42654403}"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D2310-EBAE-419F-8707-0FE614A8E11D}"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CD8F76FE-98D9-4748-9B79-D38B42654403}"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D2310-EBAE-419F-8707-0FE614A8E11D}" type="slidenum">
              <a:rPr lang="en-US" smtClean="0"/>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CD8F76FE-98D9-4748-9B79-D38B42654403}" type="datetimeFigureOut">
              <a:rPr lang="en-US" smtClean="0"/>
              <a:t>8/17/2017</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A47D2310-EBAE-419F-8707-0FE614A8E11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hyperlink" Target="http://www.afsp.org/index.cfm?fuseaction=home.viewPage&amp;page_id=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hyperlink" Target="http://www.afsp.org/index.cfm?fuseaction=home.viewPage&amp;page_id=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33172"/>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3" name="Subtitle 2"/>
          <p:cNvSpPr>
            <a:spLocks noGrp="1"/>
          </p:cNvSpPr>
          <p:nvPr>
            <p:ph type="subTitle" idx="1"/>
          </p:nvPr>
        </p:nvSpPr>
        <p:spPr/>
        <p:txBody>
          <a:bodyPr/>
          <a:lstStyle/>
          <a:p>
            <a:r>
              <a:rPr lang="en-US" dirty="0"/>
              <a:t>Teaching by kinship with compassion and love </a:t>
            </a:r>
          </a:p>
        </p:txBody>
      </p:sp>
      <p:sp>
        <p:nvSpPr>
          <p:cNvPr id="2" name="Title 1"/>
          <p:cNvSpPr>
            <a:spLocks noGrp="1"/>
          </p:cNvSpPr>
          <p:nvPr>
            <p:ph type="title"/>
          </p:nvPr>
        </p:nvSpPr>
        <p:spPr/>
        <p:txBody>
          <a:bodyPr/>
          <a:lstStyle/>
          <a:p>
            <a:r>
              <a:rPr lang="en-US" b="1" dirty="0"/>
              <a:t>Siihodiindzin bee Na’nitin </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33528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0566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pic>
        <p:nvPicPr>
          <p:cNvPr id="6" name="Picture 5" descr="http://www.afsp.org/img/logo_afsp_home.jpg">
            <a:hlinkClick r:id="rId4"/>
          </p:cNvPr>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371600" y="1371600"/>
            <a:ext cx="5943600" cy="945515"/>
          </a:xfrm>
          <a:prstGeom prst="rect">
            <a:avLst/>
          </a:prstGeom>
          <a:noFill/>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245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215891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pic>
        <p:nvPicPr>
          <p:cNvPr id="1037" name="Picture 13" descr="http://28.media.tumblr.com/tumblr_kzva00U05h1qz8tzl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8077200" cy="548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75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2800" dirty="0"/>
              <a:t>Current stats in Utah</a:t>
            </a:r>
          </a:p>
          <a:p>
            <a:pPr marL="0" indent="0">
              <a:buNone/>
            </a:pPr>
            <a:r>
              <a:rPr lang="en-US" sz="2800" dirty="0"/>
              <a:t>Current response procedures/ practices in UT</a:t>
            </a:r>
          </a:p>
          <a:p>
            <a:pPr marL="0" indent="0">
              <a:buNone/>
            </a:pPr>
            <a:r>
              <a:rPr lang="en-US" sz="2800" dirty="0"/>
              <a:t>What percentage comprise of Native American Youth?</a:t>
            </a:r>
          </a:p>
          <a:p>
            <a:pPr marL="0" indent="0">
              <a:buNone/>
            </a:pPr>
            <a:r>
              <a:rPr lang="en-US" sz="2800" dirty="0"/>
              <a:t>Current Facilities </a:t>
            </a:r>
          </a:p>
          <a:p>
            <a:pPr marL="0" indent="0">
              <a:buNone/>
            </a:pPr>
            <a:endParaRPr lang="en-US" sz="800" dirty="0"/>
          </a:p>
          <a:p>
            <a:pPr lvl="2"/>
            <a:r>
              <a:rPr lang="en-US" sz="2800" u="sng" dirty="0"/>
              <a:t>2010 Census results </a:t>
            </a:r>
            <a:endParaRPr lang="en-US" sz="2800" dirty="0"/>
          </a:p>
          <a:p>
            <a:pPr lvl="2"/>
            <a:r>
              <a:rPr lang="en-US" sz="2800" u="sng" dirty="0"/>
              <a:t>Total population of UT 2010 census 2,763,885</a:t>
            </a:r>
            <a:endParaRPr lang="en-US" sz="2800" dirty="0"/>
          </a:p>
          <a:p>
            <a:pPr lvl="2"/>
            <a:r>
              <a:rPr lang="en-US" sz="2800" u="sng" dirty="0"/>
              <a:t>1% is Native American </a:t>
            </a:r>
            <a:endParaRPr lang="en-US" sz="2800" dirty="0"/>
          </a:p>
          <a:p>
            <a:pPr lvl="2"/>
            <a:r>
              <a:rPr lang="en-US" sz="2800" u="sng" dirty="0"/>
              <a:t>16.2% are between the ages of 10-19 years old </a:t>
            </a:r>
            <a:endParaRPr lang="en-US" sz="2800" dirty="0"/>
          </a:p>
          <a:p>
            <a:endParaRPr lang="en-US" sz="2800" dirty="0"/>
          </a:p>
          <a:p>
            <a:pPr marL="0" indent="0">
              <a:buNone/>
            </a:pPr>
            <a:endParaRPr lang="en-US" sz="2800" i="1" dirty="0"/>
          </a:p>
        </p:txBody>
      </p:sp>
    </p:spTree>
    <p:extLst>
      <p:ext uri="{BB962C8B-B14F-4D97-AF65-F5344CB8AC3E}">
        <p14:creationId xmlns:p14="http://schemas.microsoft.com/office/powerpoint/2010/main" val="3108493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2800" dirty="0"/>
              <a:t>Current stats in AZ</a:t>
            </a:r>
          </a:p>
          <a:p>
            <a:pPr marL="0" indent="0">
              <a:buNone/>
            </a:pPr>
            <a:r>
              <a:rPr lang="en-US" sz="2800" dirty="0"/>
              <a:t>Current response procedures/ practices in AZ</a:t>
            </a:r>
          </a:p>
          <a:p>
            <a:pPr marL="0" indent="0">
              <a:buNone/>
            </a:pPr>
            <a:r>
              <a:rPr lang="en-US" sz="2700" dirty="0"/>
              <a:t>What percentage comprise of Native American Youth?</a:t>
            </a:r>
          </a:p>
          <a:p>
            <a:pPr marL="0" indent="0">
              <a:buNone/>
            </a:pPr>
            <a:r>
              <a:rPr lang="en-US" sz="2800" dirty="0"/>
              <a:t>Current Facilities</a:t>
            </a:r>
          </a:p>
          <a:p>
            <a:pPr marL="0" indent="0">
              <a:buNone/>
            </a:pPr>
            <a:endParaRPr lang="en-US" sz="800" dirty="0"/>
          </a:p>
          <a:p>
            <a:pPr lvl="2"/>
            <a:r>
              <a:rPr lang="en-US" sz="2800" u="sng" dirty="0"/>
              <a:t>Total population of AZ 2010 Census 6,392,017</a:t>
            </a:r>
            <a:endParaRPr lang="en-US" sz="2800" dirty="0"/>
          </a:p>
          <a:p>
            <a:pPr lvl="2"/>
            <a:r>
              <a:rPr lang="en-US" sz="2800" u="sng" dirty="0"/>
              <a:t>4% are Native American </a:t>
            </a:r>
            <a:endParaRPr lang="en-US" sz="2800" dirty="0"/>
          </a:p>
          <a:p>
            <a:pPr lvl="2"/>
            <a:r>
              <a:rPr lang="en-US" sz="2800" u="sng" dirty="0"/>
              <a:t>14.2% are between the ages of 10-19 years old</a:t>
            </a:r>
            <a:endParaRPr lang="en-US" sz="2800" dirty="0"/>
          </a:p>
          <a:p>
            <a:endParaRPr lang="en-US" sz="2800" dirty="0"/>
          </a:p>
          <a:p>
            <a:pPr marL="0" indent="0">
              <a:buNone/>
            </a:pPr>
            <a:endParaRPr lang="en-US" sz="2800" dirty="0"/>
          </a:p>
          <a:p>
            <a:pPr marL="0" indent="0">
              <a:buNone/>
            </a:pPr>
            <a:endParaRPr lang="en-US" sz="2800" i="1" dirty="0"/>
          </a:p>
        </p:txBody>
      </p:sp>
    </p:spTree>
    <p:extLst>
      <p:ext uri="{BB962C8B-B14F-4D97-AF65-F5344CB8AC3E}">
        <p14:creationId xmlns:p14="http://schemas.microsoft.com/office/powerpoint/2010/main" val="187978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2800" dirty="0"/>
              <a:t>Current stats in NM</a:t>
            </a:r>
          </a:p>
          <a:p>
            <a:pPr marL="0" indent="0">
              <a:buNone/>
            </a:pPr>
            <a:r>
              <a:rPr lang="en-US" sz="2800" dirty="0"/>
              <a:t>Current response procedures/ practices in NM</a:t>
            </a:r>
          </a:p>
          <a:p>
            <a:pPr marL="0" indent="0">
              <a:buNone/>
            </a:pPr>
            <a:r>
              <a:rPr lang="en-US" sz="2800" dirty="0"/>
              <a:t>What percentage comprise Native American Youth?</a:t>
            </a:r>
          </a:p>
          <a:p>
            <a:pPr marL="0" indent="0">
              <a:buNone/>
            </a:pPr>
            <a:r>
              <a:rPr lang="en-US" sz="2800" dirty="0"/>
              <a:t>Current Facilities </a:t>
            </a:r>
          </a:p>
          <a:p>
            <a:pPr marL="0" indent="0">
              <a:buNone/>
            </a:pPr>
            <a:endParaRPr lang="en-US" sz="800" dirty="0"/>
          </a:p>
          <a:p>
            <a:pPr lvl="2"/>
            <a:r>
              <a:rPr lang="en-US" sz="2800" u="sng" dirty="0"/>
              <a:t>Total population of NM 2010 census 2,059,179</a:t>
            </a:r>
            <a:endParaRPr lang="en-US" sz="2800" dirty="0"/>
          </a:p>
          <a:p>
            <a:pPr lvl="2"/>
            <a:r>
              <a:rPr lang="en-US" sz="2800" u="sng" dirty="0"/>
              <a:t>8.5% are Native American  </a:t>
            </a:r>
            <a:endParaRPr lang="en-US" sz="2800" dirty="0"/>
          </a:p>
          <a:p>
            <a:pPr lvl="2"/>
            <a:r>
              <a:rPr lang="en-US" sz="2800" u="sng" dirty="0"/>
              <a:t>14% are between the ages of 10-19 years old</a:t>
            </a:r>
            <a:r>
              <a:rPr lang="en-US" sz="2400" u="sng" dirty="0"/>
              <a:t> </a:t>
            </a:r>
            <a:endParaRPr lang="en-US" sz="2400" dirty="0"/>
          </a:p>
          <a:p>
            <a:endParaRPr lang="en-US" sz="2800" dirty="0"/>
          </a:p>
          <a:p>
            <a:pPr marL="0" indent="0">
              <a:buNone/>
            </a:pPr>
            <a:endParaRPr lang="en-US" sz="2800" dirty="0"/>
          </a:p>
          <a:p>
            <a:pPr marL="0" indent="0">
              <a:buNone/>
            </a:pPr>
            <a:endParaRPr lang="en-US" sz="2800" i="1" dirty="0"/>
          </a:p>
        </p:txBody>
      </p:sp>
    </p:spTree>
    <p:extLst>
      <p:ext uri="{BB962C8B-B14F-4D97-AF65-F5344CB8AC3E}">
        <p14:creationId xmlns:p14="http://schemas.microsoft.com/office/powerpoint/2010/main" val="265349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3200" dirty="0"/>
              <a:t>Is there an unmet need?</a:t>
            </a:r>
          </a:p>
          <a:p>
            <a:pPr marL="170752" lvl="1" indent="0">
              <a:buNone/>
            </a:pPr>
            <a:endParaRPr lang="en-US" sz="800" dirty="0"/>
          </a:p>
          <a:p>
            <a:pPr lvl="1"/>
            <a:r>
              <a:rPr lang="en-US" sz="2600" b="1" dirty="0">
                <a:solidFill>
                  <a:srgbClr val="C00000"/>
                </a:solidFill>
              </a:rPr>
              <a:t>If,</a:t>
            </a:r>
            <a:r>
              <a:rPr lang="en-US" sz="2600" dirty="0">
                <a:solidFill>
                  <a:srgbClr val="C00000"/>
                </a:solidFill>
              </a:rPr>
              <a:t> </a:t>
            </a:r>
            <a:r>
              <a:rPr lang="en-US" sz="2600" dirty="0"/>
              <a:t>In 2016, The </a:t>
            </a:r>
            <a:r>
              <a:rPr lang="en-US" sz="2600" b="1" dirty="0"/>
              <a:t>2rd</a:t>
            </a:r>
            <a:r>
              <a:rPr lang="en-US" sz="2600" dirty="0"/>
              <a:t> National ranking cause of death in the US for persons 44 years and younger is Suicide, &amp;</a:t>
            </a:r>
          </a:p>
          <a:p>
            <a:pPr lvl="1"/>
            <a:r>
              <a:rPr lang="en-US" sz="2600" dirty="0"/>
              <a:t>Suicide rate among AI/AN adolescents and young adults between the ages of 15-24 is more than 1.5 times higher than the National US average,  </a:t>
            </a:r>
          </a:p>
          <a:p>
            <a:pPr lvl="1"/>
            <a:endParaRPr lang="en-US" sz="800" dirty="0"/>
          </a:p>
          <a:p>
            <a:pPr marL="0" indent="0" algn="ctr">
              <a:buNone/>
            </a:pPr>
            <a:r>
              <a:rPr lang="en-US" sz="4400" b="1" dirty="0">
                <a:solidFill>
                  <a:srgbClr val="C00000"/>
                </a:solidFill>
              </a:rPr>
              <a:t>Then, yes there is an</a:t>
            </a:r>
          </a:p>
          <a:p>
            <a:pPr marL="0" indent="0" algn="ctr">
              <a:buNone/>
            </a:pPr>
            <a:r>
              <a:rPr lang="en-US" sz="4400" b="1" dirty="0">
                <a:solidFill>
                  <a:srgbClr val="C00000"/>
                </a:solidFill>
              </a:rPr>
              <a:t> UNMET NEED!</a:t>
            </a:r>
          </a:p>
          <a:p>
            <a:pPr lvl="1"/>
            <a:endParaRPr lang="en-US" sz="2600" dirty="0"/>
          </a:p>
          <a:p>
            <a:pPr lvl="1"/>
            <a:endParaRPr lang="en-US" sz="2600" dirty="0"/>
          </a:p>
        </p:txBody>
      </p:sp>
    </p:spTree>
    <p:extLst>
      <p:ext uri="{BB962C8B-B14F-4D97-AF65-F5344CB8AC3E}">
        <p14:creationId xmlns:p14="http://schemas.microsoft.com/office/powerpoint/2010/main" val="1915319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170752" lvl="1" indent="0">
              <a:buNone/>
            </a:pPr>
            <a:r>
              <a:rPr lang="en-US" sz="3200" dirty="0"/>
              <a:t>The Navajo Nation is directly affected by suicide outcomes</a:t>
            </a:r>
          </a:p>
          <a:p>
            <a:pPr marL="170752" lvl="1" indent="0">
              <a:buNone/>
            </a:pPr>
            <a:endParaRPr lang="en-US" sz="800" dirty="0"/>
          </a:p>
          <a:p>
            <a:pPr lvl="3"/>
            <a:r>
              <a:rPr lang="en-US" sz="3200" dirty="0"/>
              <a:t>Resources </a:t>
            </a:r>
          </a:p>
          <a:p>
            <a:pPr lvl="3"/>
            <a:r>
              <a:rPr lang="en-US" sz="3200" dirty="0"/>
              <a:t>Facilities that directly address this need</a:t>
            </a:r>
          </a:p>
          <a:p>
            <a:pPr lvl="3"/>
            <a:r>
              <a:rPr lang="en-US" sz="3200" dirty="0"/>
              <a:t>Deficiency of adequate staff </a:t>
            </a:r>
          </a:p>
          <a:p>
            <a:pPr lvl="3"/>
            <a:r>
              <a:rPr lang="en-US" sz="3200" dirty="0"/>
              <a:t>Cultural loss and Dissonance</a:t>
            </a:r>
          </a:p>
          <a:p>
            <a:pPr marL="170752" lvl="1" indent="0">
              <a:buNone/>
            </a:pPr>
            <a:endParaRPr lang="en-US" sz="2600"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77200" y="5686425"/>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9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170752" lvl="1" indent="0">
              <a:buNone/>
            </a:pPr>
            <a:r>
              <a:rPr lang="en-US" sz="2800" dirty="0"/>
              <a:t>Identifying and addressing the importance of cultural loss and dissonance, there are two key points that are of utmost important to understanding the current social and cultural context directly impacting Native American Suicide</a:t>
            </a:r>
          </a:p>
          <a:p>
            <a:pPr marL="170752" lvl="1" indent="0">
              <a:buNone/>
            </a:pPr>
            <a:endParaRPr lang="en-US" sz="800" dirty="0"/>
          </a:p>
          <a:p>
            <a:pPr lvl="3"/>
            <a:r>
              <a:rPr lang="en-US" sz="3600" dirty="0"/>
              <a:t>Historical Trauma </a:t>
            </a:r>
          </a:p>
          <a:p>
            <a:pPr lvl="3"/>
            <a:endParaRPr lang="en-US" sz="600" dirty="0"/>
          </a:p>
          <a:p>
            <a:pPr lvl="3"/>
            <a:r>
              <a:rPr lang="en-US" sz="3600" dirty="0"/>
              <a:t>Intergenerational Trauma   </a:t>
            </a:r>
          </a:p>
          <a:p>
            <a:pPr marL="170752" lvl="1" indent="0">
              <a:buNone/>
            </a:pPr>
            <a:r>
              <a:rPr lang="en-US" sz="2600" dirty="0"/>
              <a:t>	  </a:t>
            </a:r>
          </a:p>
          <a:p>
            <a:pPr lvl="1"/>
            <a:endParaRPr lang="en-US" sz="2600"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77200" y="55626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732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314325" y="533400"/>
            <a:ext cx="8591550" cy="7620000"/>
          </a:xfrm>
        </p:spPr>
        <p:txBody>
          <a:bodyPr>
            <a:prstTxWarp prst="textArchUp">
              <a:avLst>
                <a:gd name="adj" fmla="val 7433989"/>
              </a:avLst>
            </a:prstTxWarp>
          </a:bodyPr>
          <a:lstStyle/>
          <a:p>
            <a:pPr algn="ctr"/>
            <a:r>
              <a:rPr lang="en-US" b="1" dirty="0"/>
              <a:t>    </a:t>
            </a:r>
            <a:r>
              <a:rPr lang="en-US" sz="4400" b="1" dirty="0"/>
              <a:t>Siihodiindzin bee Na’nitin </a:t>
            </a:r>
            <a:endParaRPr lang="en-US" b="1" dirty="0"/>
          </a:p>
        </p:txBody>
      </p:sp>
      <p:sp>
        <p:nvSpPr>
          <p:cNvPr id="3" name="Content Placeholder 2"/>
          <p:cNvSpPr>
            <a:spLocks noGrp="1"/>
          </p:cNvSpPr>
          <p:nvPr>
            <p:ph sz="quarter" idx="13"/>
          </p:nvPr>
        </p:nvSpPr>
        <p:spPr>
          <a:xfrm>
            <a:off x="274320" y="1066800"/>
            <a:ext cx="8595360" cy="5562600"/>
          </a:xfrm>
        </p:spPr>
        <p:txBody>
          <a:bodyPr>
            <a:normAutofit/>
          </a:bodyPr>
          <a:lstStyle/>
          <a:p>
            <a:pPr marL="170752" lvl="1" indent="0">
              <a:buNone/>
            </a:pPr>
            <a:r>
              <a:rPr lang="en-US" sz="2600" dirty="0"/>
              <a:t>	</a:t>
            </a:r>
          </a:p>
          <a:p>
            <a:pPr lvl="1"/>
            <a:endParaRPr lang="en-US" sz="2600" dirty="0"/>
          </a:p>
        </p:txBody>
      </p:sp>
      <p:pic>
        <p:nvPicPr>
          <p:cNvPr id="1026" name="Picture 2" descr="C:\Users\eric\Pictures\navajo pics\024.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95400" y="838200"/>
            <a:ext cx="6553200" cy="563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480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lvl="0" indent="0" algn="ctr">
              <a:buNone/>
            </a:pPr>
            <a:r>
              <a:rPr lang="en-US" sz="4000" b="1" dirty="0">
                <a:solidFill>
                  <a:srgbClr val="1B4F17"/>
                </a:solidFill>
              </a:rPr>
              <a:t>Ya’at’eeh </a:t>
            </a:r>
          </a:p>
          <a:p>
            <a:pPr marL="0" indent="0">
              <a:buNone/>
            </a:pPr>
            <a:r>
              <a:rPr lang="en-US" sz="2800" dirty="0"/>
              <a:t>Introduction of Teachings of Kinship with Compassion and Love</a:t>
            </a:r>
          </a:p>
          <a:p>
            <a:pPr lvl="1"/>
            <a:r>
              <a:rPr lang="en-US" sz="2600" dirty="0"/>
              <a:t>Published by The Gallup Indian Medical Center </a:t>
            </a:r>
          </a:p>
          <a:p>
            <a:pPr lvl="1"/>
            <a:r>
              <a:rPr lang="en-US" sz="2600" dirty="0"/>
              <a:t>To address the need for culturally sensitive approach </a:t>
            </a:r>
          </a:p>
          <a:p>
            <a:pPr lvl="1"/>
            <a:r>
              <a:rPr lang="en-US" sz="2600" dirty="0"/>
              <a:t>To understand the  impact of healing language </a:t>
            </a:r>
            <a:br>
              <a:rPr lang="en-US" sz="2600" b="1" dirty="0"/>
            </a:br>
            <a:endParaRPr lang="en-US" sz="2600" b="1" dirty="0"/>
          </a:p>
          <a:p>
            <a:pPr marL="0" indent="0">
              <a:buNone/>
            </a:pPr>
            <a:endParaRPr lang="en-US" sz="4000" i="1"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67200" y="48006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370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3200" dirty="0"/>
              <a:t>Our approach the subject of Suicide; </a:t>
            </a:r>
          </a:p>
          <a:p>
            <a:pPr marL="0" indent="0">
              <a:buNone/>
            </a:pPr>
            <a:endParaRPr lang="en-US" sz="800" dirty="0"/>
          </a:p>
          <a:p>
            <a:pPr marL="0" lvl="0" indent="0">
              <a:buNone/>
            </a:pPr>
            <a:r>
              <a:rPr lang="en-US" sz="3200" dirty="0"/>
              <a:t>1) </a:t>
            </a:r>
            <a:r>
              <a:rPr lang="en-US" sz="3200" b="1" dirty="0">
                <a:solidFill>
                  <a:srgbClr val="1B4F17"/>
                </a:solidFill>
              </a:rPr>
              <a:t>Distinguish the Dialectical Syntax </a:t>
            </a:r>
          </a:p>
          <a:p>
            <a:pPr marL="0" lvl="0" indent="0">
              <a:buNone/>
            </a:pPr>
            <a:endParaRPr lang="en-US" sz="800" dirty="0"/>
          </a:p>
          <a:p>
            <a:pPr lvl="2"/>
            <a:r>
              <a:rPr lang="en-US" sz="3200" dirty="0"/>
              <a:t>Exposure v/s attachment (intrinsic)</a:t>
            </a:r>
          </a:p>
          <a:p>
            <a:pPr lvl="2"/>
            <a:r>
              <a:rPr lang="en-US" sz="3200" dirty="0"/>
              <a:t>Attachment v/s response (extrinsic) </a:t>
            </a:r>
          </a:p>
          <a:p>
            <a:pPr lvl="1"/>
            <a:endParaRPr lang="en-US" sz="2600"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01000" y="57150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172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3200" dirty="0"/>
              <a:t>Our approach the subject of Suicide; </a:t>
            </a:r>
          </a:p>
          <a:p>
            <a:pPr marL="0" indent="0">
              <a:buNone/>
            </a:pPr>
            <a:endParaRPr lang="en-US" sz="800" dirty="0"/>
          </a:p>
          <a:p>
            <a:pPr marL="0" lvl="0" indent="0">
              <a:buNone/>
            </a:pPr>
            <a:r>
              <a:rPr lang="en-US" sz="3200" dirty="0"/>
              <a:t>2) </a:t>
            </a:r>
            <a:r>
              <a:rPr lang="en-US" sz="3200" b="1" dirty="0">
                <a:solidFill>
                  <a:srgbClr val="1B4F17"/>
                </a:solidFill>
              </a:rPr>
              <a:t>Affirm and validate the healing language  </a:t>
            </a:r>
          </a:p>
          <a:p>
            <a:pPr lvl="2"/>
            <a:r>
              <a:rPr lang="en-US" sz="2800" dirty="0"/>
              <a:t>Identify what traditional healing words are   currently available </a:t>
            </a:r>
          </a:p>
          <a:p>
            <a:pPr lvl="2"/>
            <a:r>
              <a:rPr lang="en-US" sz="2800" dirty="0"/>
              <a:t>Identify what traditional healing words are   currently absent</a:t>
            </a:r>
          </a:p>
          <a:p>
            <a:pPr lvl="2"/>
            <a:r>
              <a:rPr lang="en-US" sz="2800" dirty="0"/>
              <a:t>Familiarity v/s reintroduction    </a:t>
            </a:r>
          </a:p>
          <a:p>
            <a:pPr lvl="1"/>
            <a:endParaRPr lang="en-US" sz="2600"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77200" y="56388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070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3200" dirty="0"/>
              <a:t>Our approach the subject of Suicide; </a:t>
            </a:r>
          </a:p>
          <a:p>
            <a:pPr marL="0" indent="0">
              <a:buNone/>
            </a:pPr>
            <a:endParaRPr lang="en-US" sz="800" dirty="0"/>
          </a:p>
          <a:p>
            <a:pPr marL="0" lvl="0" indent="0">
              <a:buNone/>
            </a:pPr>
            <a:r>
              <a:rPr lang="en-US" sz="2400" dirty="0"/>
              <a:t> </a:t>
            </a:r>
            <a:r>
              <a:rPr lang="en-US" sz="3200" dirty="0"/>
              <a:t>3) </a:t>
            </a:r>
            <a:r>
              <a:rPr lang="en-US" sz="3200" b="1" dirty="0">
                <a:solidFill>
                  <a:srgbClr val="1B4F17"/>
                </a:solidFill>
              </a:rPr>
              <a:t>Adapt Literature and Research Recognition </a:t>
            </a:r>
          </a:p>
          <a:p>
            <a:pPr lvl="2"/>
            <a:r>
              <a:rPr lang="en-US" sz="3200" dirty="0"/>
              <a:t>Cognitive dissonance brought by misleading and miscommunications = manifestation of outcome</a:t>
            </a:r>
          </a:p>
          <a:p>
            <a:pPr lvl="2"/>
            <a:r>
              <a:rPr lang="en-US" sz="3200" dirty="0"/>
              <a:t>Increase in suicide, depression, maladaptive behaviors</a:t>
            </a:r>
          </a:p>
          <a:p>
            <a:pPr lvl="2"/>
            <a:r>
              <a:rPr lang="en-US" sz="3200" dirty="0"/>
              <a:t>Address a myriad of issues </a:t>
            </a:r>
          </a:p>
          <a:p>
            <a:pPr marL="170752" lvl="1" indent="0">
              <a:buNone/>
            </a:pPr>
            <a:endParaRPr lang="en-US" sz="2600"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153400" y="56388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537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3200" dirty="0"/>
              <a:t>Our approach the subject of Suicide; </a:t>
            </a:r>
          </a:p>
          <a:p>
            <a:pPr marL="0" indent="0">
              <a:buNone/>
            </a:pPr>
            <a:r>
              <a:rPr lang="en-US" sz="3200" dirty="0"/>
              <a:t>4) </a:t>
            </a:r>
            <a:r>
              <a:rPr lang="en-US" sz="3000" b="1" dirty="0">
                <a:solidFill>
                  <a:srgbClr val="1B4F17"/>
                </a:solidFill>
              </a:rPr>
              <a:t>Classify accessible resources with alignment to actual needs and demography</a:t>
            </a:r>
          </a:p>
          <a:p>
            <a:pPr marL="0" indent="0">
              <a:buNone/>
            </a:pPr>
            <a:endParaRPr lang="en-US" sz="100" dirty="0"/>
          </a:p>
          <a:p>
            <a:pPr lvl="2"/>
            <a:r>
              <a:rPr lang="en-US" sz="2400" dirty="0"/>
              <a:t>Previous Suicide Attempt</a:t>
            </a:r>
          </a:p>
          <a:p>
            <a:pPr lvl="2"/>
            <a:r>
              <a:rPr lang="en-US" sz="2400" dirty="0"/>
              <a:t>History of a Prior or Ongoing Psychiatric Disorder</a:t>
            </a:r>
          </a:p>
          <a:p>
            <a:pPr lvl="2"/>
            <a:r>
              <a:rPr lang="en-US" sz="2400" dirty="0"/>
              <a:t>History of Sexual or Physical Abuse</a:t>
            </a:r>
          </a:p>
          <a:p>
            <a:pPr lvl="2"/>
            <a:r>
              <a:rPr lang="en-US" sz="2400" dirty="0"/>
              <a:t>History or Exposure to Violent Behavior</a:t>
            </a:r>
          </a:p>
          <a:p>
            <a:pPr lvl="2"/>
            <a:r>
              <a:rPr lang="en-US" sz="2400" dirty="0"/>
              <a:t>Family History of Suicidal Behavior or Mood Disorders</a:t>
            </a:r>
          </a:p>
          <a:p>
            <a:pPr lvl="2"/>
            <a:r>
              <a:rPr lang="en-US" sz="2400" dirty="0"/>
              <a:t>Biological Factors, Including Male Sex and Gay or Lesbian Sexual Orientation</a:t>
            </a:r>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01000" y="56388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61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2800" dirty="0"/>
              <a:t>Our approach the subject of Suicide </a:t>
            </a:r>
          </a:p>
          <a:p>
            <a:pPr marL="0" lvl="0" indent="0">
              <a:buNone/>
            </a:pPr>
            <a:r>
              <a:rPr lang="en-US" sz="3200" dirty="0"/>
              <a:t>5) Understand other co-occurring phenomena </a:t>
            </a:r>
          </a:p>
          <a:p>
            <a:pPr marL="0" lvl="0" indent="0">
              <a:buNone/>
            </a:pPr>
            <a:endParaRPr lang="en-US" sz="900" dirty="0"/>
          </a:p>
          <a:p>
            <a:pPr lvl="2"/>
            <a:r>
              <a:rPr lang="en-US" sz="3000" dirty="0"/>
              <a:t>Hopelessness</a:t>
            </a:r>
          </a:p>
          <a:p>
            <a:pPr lvl="2"/>
            <a:r>
              <a:rPr lang="en-US" sz="3000" dirty="0"/>
              <a:t>Persistent depression/grief </a:t>
            </a:r>
          </a:p>
          <a:p>
            <a:pPr lvl="2"/>
            <a:r>
              <a:rPr lang="en-US" sz="3000" dirty="0"/>
              <a:t>Psychotic experiences  </a:t>
            </a:r>
          </a:p>
          <a:p>
            <a:pPr lvl="2"/>
            <a:r>
              <a:rPr lang="en-US" sz="3000" dirty="0"/>
              <a:t>Physical/ mental/spiritual/emotional induced changes </a:t>
            </a:r>
          </a:p>
          <a:p>
            <a:pPr lvl="2"/>
            <a:endParaRPr lang="en-US" sz="3000"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01000" y="56388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00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1981199"/>
          </a:xfrm>
        </p:spPr>
        <p:txBody>
          <a:bodyPr>
            <a:normAutofit fontScale="90000"/>
          </a:bodyPr>
          <a:lstStyle/>
          <a:p>
            <a:r>
              <a:rPr lang="en-US" sz="4000" b="1" dirty="0" err="1"/>
              <a:t>De’áyónik’ehgo</a:t>
            </a:r>
            <a:r>
              <a:rPr lang="en-US" sz="4000" b="1" dirty="0"/>
              <a:t> </a:t>
            </a:r>
            <a:r>
              <a:rPr lang="en-US" sz="4000" b="1" dirty="0" err="1"/>
              <a:t>Dighááh</a:t>
            </a:r>
            <a:br>
              <a:rPr lang="en-US" b="1" dirty="0"/>
            </a:br>
            <a:r>
              <a:rPr lang="en-US" dirty="0"/>
              <a:t>The impelling process of disassociation from kinship </a:t>
            </a:r>
            <a:br>
              <a:rPr lang="en-US" dirty="0"/>
            </a:br>
            <a:endParaRPr lang="en-US" dirty="0"/>
          </a:p>
        </p:txBody>
      </p:sp>
      <p:sp>
        <p:nvSpPr>
          <p:cNvPr id="6" name="Content Placeholder 5"/>
          <p:cNvSpPr>
            <a:spLocks noGrp="1"/>
          </p:cNvSpPr>
          <p:nvPr>
            <p:ph sz="quarter" idx="13"/>
          </p:nvPr>
        </p:nvSpPr>
        <p:spPr/>
        <p:txBody>
          <a:bodyPr/>
          <a:lstStyle/>
          <a:p>
            <a:pPr marL="0" indent="0">
              <a:buNone/>
            </a:pPr>
            <a:endParaRPr lang="en-US" sz="2400" dirty="0"/>
          </a:p>
          <a:p>
            <a:pPr marL="0" indent="0">
              <a:buNone/>
            </a:pPr>
            <a:endParaRPr lang="en-US" sz="1600" dirty="0"/>
          </a:p>
          <a:p>
            <a:pPr marL="0" indent="0">
              <a:buNone/>
            </a:pPr>
            <a:r>
              <a:rPr lang="en-US" sz="2800" dirty="0"/>
              <a:t>Symptom Based </a:t>
            </a:r>
          </a:p>
          <a:p>
            <a:r>
              <a:rPr lang="en-US" sz="2800" dirty="0"/>
              <a:t>Suicidal Predispositions </a:t>
            </a:r>
          </a:p>
          <a:p>
            <a:pPr lvl="1"/>
            <a:r>
              <a:rPr lang="en-US" sz="2400" dirty="0"/>
              <a:t>Frequency of suicidal tendencies </a:t>
            </a:r>
          </a:p>
          <a:p>
            <a:r>
              <a:rPr lang="en-US" sz="2800" dirty="0"/>
              <a:t>Suicidal  Thoughts</a:t>
            </a:r>
          </a:p>
          <a:p>
            <a:pPr lvl="1"/>
            <a:r>
              <a:rPr lang="en-US" sz="2400" dirty="0"/>
              <a:t>Psychological impairment</a:t>
            </a:r>
            <a:r>
              <a:rPr lang="en-US" sz="2200" dirty="0"/>
              <a:t>  </a:t>
            </a:r>
          </a:p>
          <a:p>
            <a:endParaRPr lang="en-US" sz="2400" dirty="0"/>
          </a:p>
          <a:p>
            <a:endParaRPr lang="en-US" sz="2400" dirty="0"/>
          </a:p>
          <a:p>
            <a:endParaRPr lang="en-US" dirty="0"/>
          </a:p>
        </p:txBody>
      </p:sp>
      <p:sp>
        <p:nvSpPr>
          <p:cNvPr id="7" name="Content Placeholder 6"/>
          <p:cNvSpPr>
            <a:spLocks noGrp="1"/>
          </p:cNvSpPr>
          <p:nvPr>
            <p:ph sz="quarter" idx="14"/>
          </p:nvPr>
        </p:nvSpPr>
        <p:spPr/>
        <p:txBody>
          <a:bodyPr>
            <a:normAutofit/>
          </a:bodyPr>
          <a:lstStyle/>
          <a:p>
            <a:pPr marL="0" indent="0">
              <a:buNone/>
            </a:pPr>
            <a:endParaRPr lang="en-US" sz="2400" dirty="0"/>
          </a:p>
          <a:p>
            <a:pPr marL="0" indent="0">
              <a:buNone/>
            </a:pPr>
            <a:endParaRPr lang="en-US" sz="1600" dirty="0"/>
          </a:p>
          <a:p>
            <a:pPr marL="0" indent="0">
              <a:buNone/>
            </a:pPr>
            <a:r>
              <a:rPr lang="en-US" sz="2800" dirty="0"/>
              <a:t>All-inclusive based  </a:t>
            </a:r>
          </a:p>
          <a:p>
            <a:r>
              <a:rPr lang="en-US" sz="2800" dirty="0" err="1"/>
              <a:t>Kadighááh</a:t>
            </a:r>
            <a:endParaRPr lang="en-US" sz="2800" dirty="0"/>
          </a:p>
          <a:p>
            <a:pPr lvl="1"/>
            <a:r>
              <a:rPr lang="en-US" sz="2400" dirty="0"/>
              <a:t>Sustaining Injury; the onset of suffering</a:t>
            </a:r>
          </a:p>
          <a:p>
            <a:r>
              <a:rPr lang="en-US" sz="2800" dirty="0" err="1"/>
              <a:t>Anitsékees</a:t>
            </a:r>
            <a:r>
              <a:rPr lang="en-US" sz="2800" dirty="0"/>
              <a:t> </a:t>
            </a:r>
            <a:r>
              <a:rPr lang="en-US" sz="2800" dirty="0" err="1"/>
              <a:t>Yiildiłgo</a:t>
            </a:r>
            <a:endParaRPr lang="en-US" sz="2800" dirty="0"/>
          </a:p>
          <a:p>
            <a:pPr lvl="1"/>
            <a:r>
              <a:rPr lang="en-US" sz="2400" dirty="0"/>
              <a:t>When the thinking is wounded </a:t>
            </a:r>
          </a:p>
          <a:p>
            <a:endParaRPr lang="en-US" sz="2400" dirty="0"/>
          </a:p>
        </p:txBody>
      </p:sp>
      <p:pic>
        <p:nvPicPr>
          <p:cNvPr id="8"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96250" y="56388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633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27907"/>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pic>
        <p:nvPicPr>
          <p:cNvPr id="6" name="Picture 2"/>
          <p:cNvPicPr>
            <a:picLocks noGrp="1" noChangeAspect="1" noChangeArrowheads="1"/>
          </p:cNvPicPr>
          <p:nvPr>
            <p:ph sz="quarter" idx="13"/>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5800" y="127907"/>
            <a:ext cx="7772400"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3276600" y="1371600"/>
            <a:ext cx="2971801" cy="762000"/>
          </a:xfrm>
        </p:spPr>
        <p:txBody>
          <a:bodyPr/>
          <a:lstStyle/>
          <a:p>
            <a:pPr algn="ctr"/>
            <a:r>
              <a:rPr lang="en-US" dirty="0" err="1"/>
              <a:t>Kadighááh</a:t>
            </a:r>
            <a:endParaRPr lang="en-US" dirty="0"/>
          </a:p>
        </p:txBody>
      </p:sp>
    </p:spTree>
    <p:extLst>
      <p:ext uri="{BB962C8B-B14F-4D97-AF65-F5344CB8AC3E}">
        <p14:creationId xmlns:p14="http://schemas.microsoft.com/office/powerpoint/2010/main" val="1119340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170752" lvl="1" indent="0">
              <a:buNone/>
            </a:pPr>
            <a:r>
              <a:rPr lang="en-US" sz="3200" dirty="0"/>
              <a:t>Psychosocial Issues</a:t>
            </a:r>
          </a:p>
          <a:p>
            <a:pPr lvl="2"/>
            <a:r>
              <a:rPr lang="en-US" sz="2800" dirty="0"/>
              <a:t>Why is suicide not discussed?</a:t>
            </a:r>
          </a:p>
          <a:p>
            <a:pPr lvl="3"/>
            <a:r>
              <a:rPr lang="en-US" sz="2800" dirty="0"/>
              <a:t>Taboo?  </a:t>
            </a:r>
          </a:p>
          <a:p>
            <a:pPr lvl="4"/>
            <a:r>
              <a:rPr lang="en-US" sz="2800" dirty="0"/>
              <a:t>Taboo exists in Western philosophies not Traditional Navajo language or culture</a:t>
            </a:r>
          </a:p>
          <a:p>
            <a:pPr lvl="5"/>
            <a:r>
              <a:rPr lang="en-US" sz="2800" dirty="0"/>
              <a:t>Subject was addressed and mediated through the cultural healing language before Western applications    </a:t>
            </a:r>
          </a:p>
          <a:p>
            <a:pPr lvl="1"/>
            <a:endParaRPr lang="en-US" sz="2600"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01000" y="56388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61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170752" lvl="1" indent="0">
              <a:buNone/>
            </a:pPr>
            <a:r>
              <a:rPr lang="en-US" sz="2800" dirty="0"/>
              <a:t>Psychosocial Issues</a:t>
            </a:r>
          </a:p>
          <a:p>
            <a:pPr marL="170752" lvl="1" indent="0">
              <a:buNone/>
            </a:pPr>
            <a:endParaRPr lang="en-US" sz="2600" dirty="0"/>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733" t="22283" r="20107"/>
          <a:stretch/>
        </p:blipFill>
        <p:spPr bwMode="auto">
          <a:xfrm>
            <a:off x="1371600" y="1524000"/>
            <a:ext cx="6477000" cy="5105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5693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170752" lvl="1" indent="0">
              <a:buNone/>
            </a:pPr>
            <a:r>
              <a:rPr lang="en-US" sz="3200" dirty="0"/>
              <a:t>Psychosocial Issues</a:t>
            </a:r>
          </a:p>
          <a:p>
            <a:pPr marL="344488" lvl="2" indent="0">
              <a:buNone/>
            </a:pPr>
            <a:r>
              <a:rPr lang="en-US" sz="2800" dirty="0"/>
              <a:t>Is dialectical syntax responsible?  In Navajo culture, maybe.</a:t>
            </a:r>
          </a:p>
          <a:p>
            <a:pPr lvl="3"/>
            <a:r>
              <a:rPr lang="en-US" sz="2800" dirty="0"/>
              <a:t>Dialectical Syntax</a:t>
            </a:r>
          </a:p>
          <a:p>
            <a:pPr lvl="4"/>
            <a:r>
              <a:rPr lang="en-US" sz="2400" dirty="0"/>
              <a:t>Subordination of Traditional to Dominant Culture</a:t>
            </a:r>
          </a:p>
          <a:p>
            <a:pPr lvl="4"/>
            <a:r>
              <a:rPr lang="en-US" sz="2400" dirty="0"/>
              <a:t>Generational Trauma</a:t>
            </a:r>
          </a:p>
          <a:p>
            <a:pPr lvl="5"/>
            <a:r>
              <a:rPr lang="en-US" sz="2400" dirty="0"/>
              <a:t>Initiatives</a:t>
            </a:r>
          </a:p>
          <a:p>
            <a:pPr lvl="6"/>
            <a:r>
              <a:rPr lang="en-US" sz="2400" dirty="0"/>
              <a:t>War</a:t>
            </a:r>
          </a:p>
          <a:p>
            <a:pPr lvl="6"/>
            <a:r>
              <a:rPr lang="en-US" sz="2400" dirty="0"/>
              <a:t>Relocation</a:t>
            </a:r>
          </a:p>
          <a:p>
            <a:pPr lvl="6"/>
            <a:r>
              <a:rPr lang="en-US" sz="2400" dirty="0"/>
              <a:t>Boarding Schools</a:t>
            </a:r>
          </a:p>
          <a:p>
            <a:pPr lvl="1"/>
            <a:endParaRPr lang="en-US" sz="2600" dirty="0"/>
          </a:p>
        </p:txBody>
      </p:sp>
      <p:pic>
        <p:nvPicPr>
          <p:cNvPr id="3074"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153400" y="57150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59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fontScale="92500" lnSpcReduction="10000"/>
          </a:bodyPr>
          <a:lstStyle/>
          <a:p>
            <a:pPr marL="0" indent="0">
              <a:buNone/>
            </a:pPr>
            <a:r>
              <a:rPr lang="en-US" sz="2800" dirty="0"/>
              <a:t>The goal of Siihodiindzin Bee Na’nitin is to contribute to the promotion of culturally sensitive education on the topic of suicide-prevention efforts.  Siihodiindzin Bee Na’nitin is based on the kinship-teachings of traditional Navajo people. Siihodiindzin Bee Na’nitin  objectives</a:t>
            </a:r>
          </a:p>
          <a:p>
            <a:pPr marL="514350" indent="-514350">
              <a:buAutoNum type="arabicParenR"/>
            </a:pPr>
            <a:r>
              <a:rPr lang="en-US" sz="2800" dirty="0"/>
              <a:t>Make aware the risk factors for suicide in Navajo culture; </a:t>
            </a:r>
          </a:p>
          <a:p>
            <a:pPr marL="514350" indent="-514350">
              <a:buAutoNum type="arabicParenR"/>
            </a:pPr>
            <a:r>
              <a:rPr lang="en-US" sz="2800" dirty="0"/>
              <a:t>Identify the progression and signs of suicidal behavior; </a:t>
            </a:r>
          </a:p>
          <a:p>
            <a:pPr marL="514350" indent="-514350">
              <a:buAutoNum type="arabicParenR"/>
            </a:pPr>
            <a:r>
              <a:rPr lang="en-US" sz="2800" dirty="0"/>
              <a:t>Understand that intervention can begin with family and relatives; </a:t>
            </a:r>
          </a:p>
          <a:p>
            <a:pPr marL="514350" indent="-514350">
              <a:buAutoNum type="arabicParenR"/>
            </a:pPr>
            <a:r>
              <a:rPr lang="en-US" sz="2800" dirty="0"/>
              <a:t>Learn the process of intervention; and </a:t>
            </a:r>
          </a:p>
          <a:p>
            <a:pPr marL="514350" indent="-514350">
              <a:buAutoNum type="arabicParenR"/>
            </a:pPr>
            <a:r>
              <a:rPr lang="en-US" sz="2800" dirty="0"/>
              <a:t>learn the language of healthy kinship and communicate the wellness of social relations</a:t>
            </a:r>
            <a:br>
              <a:rPr lang="en-US" sz="2800" b="1" dirty="0"/>
            </a:br>
            <a:endParaRPr lang="en-US" sz="2800" b="1" dirty="0"/>
          </a:p>
          <a:p>
            <a:pPr marL="0" indent="0">
              <a:buNone/>
            </a:pPr>
            <a:endParaRPr lang="en-US" sz="4000" i="1" dirty="0"/>
          </a:p>
        </p:txBody>
      </p:sp>
    </p:spTree>
    <p:extLst>
      <p:ext uri="{BB962C8B-B14F-4D97-AF65-F5344CB8AC3E}">
        <p14:creationId xmlns:p14="http://schemas.microsoft.com/office/powerpoint/2010/main" val="102521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p:txBody>
          <a:bodyPr/>
          <a:lstStyle/>
          <a:p>
            <a:r>
              <a:rPr lang="en-US" b="1" dirty="0"/>
              <a:t>Siihodiindzin bee Na’nitin </a:t>
            </a:r>
            <a:endParaRPr lang="en-US" dirty="0"/>
          </a:p>
        </p:txBody>
      </p:sp>
      <p:sp>
        <p:nvSpPr>
          <p:cNvPr id="7" name="Content Placeholder 6"/>
          <p:cNvSpPr>
            <a:spLocks noGrp="1"/>
          </p:cNvSpPr>
          <p:nvPr>
            <p:ph sz="quarter" idx="13"/>
          </p:nvPr>
        </p:nvSpPr>
        <p:spPr/>
        <p:txBody>
          <a:bodyPr/>
          <a:lstStyle/>
          <a:p>
            <a:r>
              <a:rPr lang="en-US" dirty="0">
                <a:latin typeface="+mj-lt"/>
                <a:cs typeface="Arial" pitchFamily="34" charset="0"/>
              </a:rPr>
              <a:t>Fact: A person who is serious about suicide will sometimes telegraph their intent through their speech.</a:t>
            </a:r>
          </a:p>
          <a:p>
            <a:pPr marL="0" indent="0">
              <a:buNone/>
            </a:pPr>
            <a:r>
              <a:rPr lang="en-US" sz="800" dirty="0">
                <a:latin typeface="+mj-lt"/>
                <a:cs typeface="Arial" pitchFamily="34" charset="0"/>
              </a:rPr>
              <a:t> </a:t>
            </a:r>
          </a:p>
          <a:p>
            <a:r>
              <a:rPr lang="en-US" dirty="0">
                <a:latin typeface="+mj-lt"/>
                <a:cs typeface="Arial" pitchFamily="34" charset="0"/>
              </a:rPr>
              <a:t>Myth: If we don’t allow the conversation then they won’t do it.  </a:t>
            </a:r>
          </a:p>
          <a:p>
            <a:endParaRPr lang="en-US" sz="800" dirty="0">
              <a:latin typeface="+mj-lt"/>
              <a:cs typeface="Arial" pitchFamily="34" charset="0"/>
            </a:endParaRPr>
          </a:p>
          <a:p>
            <a:r>
              <a:rPr lang="en-US" dirty="0">
                <a:latin typeface="+mj-lt"/>
                <a:cs typeface="Arial" pitchFamily="34" charset="0"/>
              </a:rPr>
              <a:t>This code of silence generalizes to talk aimed at prevention, intervention and post-</a:t>
            </a:r>
            <a:r>
              <a:rPr lang="en-US" dirty="0" err="1">
                <a:latin typeface="+mj-lt"/>
                <a:cs typeface="Arial" pitchFamily="34" charset="0"/>
              </a:rPr>
              <a:t>vention</a:t>
            </a:r>
            <a:r>
              <a:rPr lang="en-US" dirty="0">
                <a:latin typeface="+mj-lt"/>
                <a:cs typeface="Arial" pitchFamily="34" charset="0"/>
              </a:rPr>
              <a:t> as well.   </a:t>
            </a:r>
          </a:p>
          <a:p>
            <a:endParaRPr lang="en-US" dirty="0"/>
          </a:p>
        </p:txBody>
      </p:sp>
      <p:sp>
        <p:nvSpPr>
          <p:cNvPr id="8" name="Content Placeholder 7"/>
          <p:cNvSpPr>
            <a:spLocks noGrp="1"/>
          </p:cNvSpPr>
          <p:nvPr>
            <p:ph sz="quarter" idx="14"/>
          </p:nvPr>
        </p:nvSpPr>
        <p:spPr/>
        <p:txBody>
          <a:bodyPr>
            <a:normAutofit fontScale="40000" lnSpcReduction="20000"/>
          </a:bodyPr>
          <a:lstStyle/>
          <a:p>
            <a:r>
              <a:rPr lang="en-US" sz="5500" dirty="0">
                <a:latin typeface="+mj-lt"/>
                <a:cs typeface="Arial" pitchFamily="34" charset="0"/>
              </a:rPr>
              <a:t>Acknowledgement of family systems  </a:t>
            </a:r>
          </a:p>
          <a:p>
            <a:endParaRPr lang="en-US" sz="600" dirty="0">
              <a:latin typeface="+mj-lt"/>
              <a:cs typeface="Arial" pitchFamily="34" charset="0"/>
            </a:endParaRPr>
          </a:p>
          <a:p>
            <a:r>
              <a:rPr lang="en-US" sz="5500" dirty="0">
                <a:latin typeface="+mj-lt"/>
                <a:cs typeface="Arial" pitchFamily="34" charset="0"/>
              </a:rPr>
              <a:t>Allowing generations to reconnect the emotions  with healing language and be the bridge to express those ideas in English to future generations.  </a:t>
            </a:r>
          </a:p>
          <a:p>
            <a:pPr marL="0" indent="0">
              <a:buNone/>
            </a:pPr>
            <a:endParaRPr lang="en-US" sz="1800" dirty="0">
              <a:latin typeface="+mj-lt"/>
              <a:cs typeface="Arial" pitchFamily="34" charset="0"/>
            </a:endParaRPr>
          </a:p>
          <a:p>
            <a:r>
              <a:rPr lang="en-US" sz="5500" dirty="0">
                <a:latin typeface="+mj-lt"/>
                <a:cs typeface="Arial" pitchFamily="34" charset="0"/>
              </a:rPr>
              <a:t>Reconnecting with family,  earth and this life; providing hope in the place of despair as an adaptive pro-life mechanism</a:t>
            </a:r>
            <a:r>
              <a:rPr lang="en-US" sz="3100" dirty="0">
                <a:latin typeface="+mj-lt"/>
                <a:cs typeface="Arial" pitchFamily="34" charset="0"/>
              </a:rPr>
              <a:t>.  </a:t>
            </a:r>
          </a:p>
          <a:p>
            <a:endParaRPr lang="en-US" dirty="0"/>
          </a:p>
        </p:txBody>
      </p:sp>
      <p:sp>
        <p:nvSpPr>
          <p:cNvPr id="3" name="Text Placeholder 2"/>
          <p:cNvSpPr>
            <a:spLocks noGrp="1"/>
          </p:cNvSpPr>
          <p:nvPr>
            <p:ph type="body" sz="half" idx="2"/>
          </p:nvPr>
        </p:nvSpPr>
        <p:spPr/>
        <p:txBody>
          <a:bodyPr>
            <a:normAutofit/>
          </a:bodyPr>
          <a:lstStyle/>
          <a:p>
            <a:r>
              <a:rPr lang="en-US" sz="2400" b="1" dirty="0"/>
              <a:t>Talk Crisis </a:t>
            </a:r>
          </a:p>
        </p:txBody>
      </p:sp>
      <p:sp>
        <p:nvSpPr>
          <p:cNvPr id="9" name="Text Placeholder 8"/>
          <p:cNvSpPr>
            <a:spLocks noGrp="1"/>
          </p:cNvSpPr>
          <p:nvPr>
            <p:ph type="body" sz="half" idx="15"/>
          </p:nvPr>
        </p:nvSpPr>
        <p:spPr/>
        <p:txBody>
          <a:bodyPr>
            <a:normAutofit/>
          </a:bodyPr>
          <a:lstStyle/>
          <a:p>
            <a:r>
              <a:rPr lang="en-US" sz="2400" b="1" dirty="0"/>
              <a:t>Prevention </a:t>
            </a:r>
          </a:p>
        </p:txBody>
      </p:sp>
    </p:spTree>
    <p:extLst>
      <p:ext uri="{BB962C8B-B14F-4D97-AF65-F5344CB8AC3E}">
        <p14:creationId xmlns:p14="http://schemas.microsoft.com/office/powerpoint/2010/main" val="1244520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lnSpcReduction="10000"/>
          </a:bodyPr>
          <a:lstStyle/>
          <a:p>
            <a:pPr marL="0" lvl="0" indent="0">
              <a:buNone/>
            </a:pPr>
            <a:r>
              <a:rPr lang="en-US" sz="2800" dirty="0"/>
              <a:t>What is the importance of this paradigm?</a:t>
            </a:r>
          </a:p>
          <a:p>
            <a:r>
              <a:rPr lang="en-US" sz="2800" dirty="0"/>
              <a:t>Navajo healing language based curriculum designed to realign families with their unique language. </a:t>
            </a:r>
          </a:p>
          <a:p>
            <a:pPr lvl="1"/>
            <a:r>
              <a:rPr lang="en-US" sz="2800" dirty="0"/>
              <a:t>Inspires</a:t>
            </a:r>
          </a:p>
          <a:p>
            <a:pPr lvl="4"/>
            <a:r>
              <a:rPr lang="en-US" sz="2400" dirty="0"/>
              <a:t>Historical relationship</a:t>
            </a:r>
          </a:p>
          <a:p>
            <a:pPr lvl="4"/>
            <a:r>
              <a:rPr lang="en-US" sz="2400" dirty="0"/>
              <a:t>Imagery</a:t>
            </a:r>
          </a:p>
          <a:p>
            <a:pPr lvl="4"/>
            <a:r>
              <a:rPr lang="en-US" sz="2400" dirty="0"/>
              <a:t>Topic specificity</a:t>
            </a:r>
          </a:p>
          <a:p>
            <a:pPr lvl="4"/>
            <a:r>
              <a:rPr lang="en-US" sz="2400" dirty="0"/>
              <a:t>Pride and Hope</a:t>
            </a:r>
          </a:p>
          <a:p>
            <a:pPr lvl="2"/>
            <a:r>
              <a:rPr lang="en-US" sz="2400" dirty="0"/>
              <a:t>Connection to</a:t>
            </a:r>
          </a:p>
          <a:p>
            <a:pPr lvl="4"/>
            <a:r>
              <a:rPr lang="en-US" sz="2400" dirty="0"/>
              <a:t>Family Systems </a:t>
            </a:r>
          </a:p>
          <a:p>
            <a:pPr lvl="4"/>
            <a:r>
              <a:rPr lang="en-US" sz="2400" dirty="0"/>
              <a:t>Kinship</a:t>
            </a:r>
          </a:p>
          <a:p>
            <a:pPr lvl="4"/>
            <a:r>
              <a:rPr lang="en-US" sz="2400" dirty="0"/>
              <a:t>Personal connection in family, life and existence</a:t>
            </a:r>
          </a:p>
          <a:p>
            <a:pPr marL="342202" lvl="2" indent="0" algn="ctr">
              <a:buNone/>
            </a:pPr>
            <a:r>
              <a:rPr lang="en-US" sz="2400" b="1" dirty="0"/>
              <a:t>Compassion and love for self and others</a:t>
            </a:r>
          </a:p>
          <a:p>
            <a:endParaRPr lang="en-US" sz="2800" i="1" dirty="0"/>
          </a:p>
        </p:txBody>
      </p:sp>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59086" y="2438400"/>
            <a:ext cx="3113314" cy="3200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0999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lvl="0" indent="0">
              <a:buNone/>
            </a:pPr>
            <a:r>
              <a:rPr lang="en-US" sz="2800" dirty="0"/>
              <a:t>How revolutionize current counseling approaches?</a:t>
            </a:r>
          </a:p>
          <a:p>
            <a:pPr lvl="2"/>
            <a:r>
              <a:rPr lang="en-US" sz="2400" dirty="0"/>
              <a:t>Siihodiindzin Bee Na’nitin specifically supports the importance of bridging elder life resourcefulness as a means to provide improved well-being for disconnected adults and youth.  Siihodiindzin Bee Na’nitin is based on traditional Navajo life-ways, emphasizing a suicide prevention paradigm and is intended to provide a healthy, prevention education platform. Siihodiindzin Bee Na’nitin harnesses traditional Navajo pro-life knowledge of teaching compassion, love and kinship to support and facilitate a strong prevention based dialogue, and to initiate constructive family interactions in order to address, and educate the dangers of self-harm and self-injurious behaviors, with respect to culture, family attitudes, knowledge, belief and behaviors. </a:t>
            </a:r>
          </a:p>
          <a:p>
            <a:endParaRPr lang="en-US" sz="2800" i="1"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77200" y="5705475"/>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92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lvl="0" indent="0">
              <a:buNone/>
            </a:pPr>
            <a:r>
              <a:rPr lang="en-US" sz="2800" dirty="0"/>
              <a:t>How is this information relevant (implications)?</a:t>
            </a:r>
          </a:p>
          <a:p>
            <a:endParaRPr lang="en-US" sz="100" dirty="0"/>
          </a:p>
          <a:p>
            <a:pPr lvl="1"/>
            <a:r>
              <a:rPr lang="en-US" sz="2400" dirty="0"/>
              <a:t>The contribution that generational trauma and government initiatives provide to the psyche of the individual</a:t>
            </a:r>
          </a:p>
          <a:p>
            <a:pPr lvl="1"/>
            <a:r>
              <a:rPr lang="en-US" sz="2400" dirty="0"/>
              <a:t>The importance of alignment of symbolic language with emotion, so emotion can be addressed.</a:t>
            </a:r>
          </a:p>
          <a:p>
            <a:pPr lvl="1"/>
            <a:r>
              <a:rPr lang="en-US" sz="2400" dirty="0"/>
              <a:t>The value of kinship roles and how generational hierarchy provides certain protections as well as entitlements and responsibilities for every single member of a family and community. </a:t>
            </a:r>
          </a:p>
          <a:p>
            <a:pPr lvl="1"/>
            <a:r>
              <a:rPr lang="en-US" sz="2400" dirty="0"/>
              <a:t>That suicide is a symptom not a pathology.  The pathology is anxiety that has been exacerbated by initiatives counter-aligned with Navajo culture ideals.  </a:t>
            </a:r>
          </a:p>
          <a:p>
            <a:endParaRPr lang="en-US" sz="2800" i="1"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20050" y="5638800"/>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563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9000" y="4017674"/>
            <a:ext cx="4572000" cy="1655762"/>
          </a:xfrm>
        </p:spPr>
        <p:txBody>
          <a:bodyPr>
            <a:normAutofit/>
          </a:bodyPr>
          <a:lstStyle/>
          <a:p>
            <a:r>
              <a:rPr lang="en-US" dirty="0"/>
              <a:t>Eric Willie MA</a:t>
            </a:r>
          </a:p>
          <a:p>
            <a:r>
              <a:rPr lang="en-US" dirty="0"/>
              <a:t>Siihodiindzin Bee Na’nitin </a:t>
            </a:r>
          </a:p>
        </p:txBody>
      </p:sp>
      <p:sp>
        <p:nvSpPr>
          <p:cNvPr id="2" name="Title 1"/>
          <p:cNvSpPr>
            <a:spLocks noGrp="1"/>
          </p:cNvSpPr>
          <p:nvPr>
            <p:ph type="title"/>
          </p:nvPr>
        </p:nvSpPr>
        <p:spPr/>
        <p:txBody>
          <a:bodyPr>
            <a:normAutofit fontScale="90000"/>
          </a:bodyPr>
          <a:lstStyle/>
          <a:p>
            <a:r>
              <a:rPr lang="en-US" b="1" dirty="0"/>
              <a:t>DSP SBN</a:t>
            </a:r>
            <a:br>
              <a:rPr lang="en-US" b="1" dirty="0"/>
            </a:br>
            <a:r>
              <a:rPr lang="en-US" b="1" dirty="0"/>
              <a:t>Pre and Post Questionnaire Data outcomes FY 2015, 2016, 2017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3524250" cy="887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303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362200" y="4876800"/>
            <a:ext cx="4572000" cy="1752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227" y="381000"/>
            <a:ext cx="6553200" cy="1752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2514600"/>
            <a:ext cx="6553200"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7117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 am able to recognize signs that someone is at risk of attempting suicide</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690443938"/>
              </p:ext>
            </p:extLst>
          </p:nvPr>
        </p:nvGraphicFramePr>
        <p:xfrm>
          <a:off x="273844" y="1298576"/>
          <a:ext cx="8596313"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00199" y="5888182"/>
            <a:ext cx="2026227" cy="584775"/>
          </a:xfrm>
          <a:prstGeom prst="rect">
            <a:avLst/>
          </a:prstGeom>
          <a:noFill/>
        </p:spPr>
        <p:txBody>
          <a:bodyPr wrap="square" rtlCol="0">
            <a:spAutoFit/>
          </a:bodyPr>
          <a:lstStyle/>
          <a:p>
            <a:pPr algn="ctr"/>
            <a:r>
              <a:rPr lang="en-US" sz="3200" b="1" dirty="0"/>
              <a:t>Before</a:t>
            </a:r>
          </a:p>
        </p:txBody>
      </p:sp>
      <p:sp>
        <p:nvSpPr>
          <p:cNvPr id="6" name="TextBox 5"/>
          <p:cNvSpPr txBox="1"/>
          <p:nvPr/>
        </p:nvSpPr>
        <p:spPr>
          <a:xfrm>
            <a:off x="5164282" y="5888183"/>
            <a:ext cx="2452255" cy="861774"/>
          </a:xfrm>
          <a:prstGeom prst="rect">
            <a:avLst/>
          </a:prstGeom>
          <a:noFill/>
        </p:spPr>
        <p:txBody>
          <a:bodyPr wrap="square" rtlCol="0">
            <a:spAutoFit/>
          </a:bodyPr>
          <a:lstStyle/>
          <a:p>
            <a:pPr algn="ctr"/>
            <a:r>
              <a:rPr lang="en-US" sz="3200" b="1" dirty="0"/>
              <a:t>After</a:t>
            </a:r>
          </a:p>
          <a:p>
            <a:pPr algn="ctr"/>
            <a:endParaRPr lang="en-US" dirty="0"/>
          </a:p>
        </p:txBody>
      </p:sp>
      <p:cxnSp>
        <p:nvCxnSpPr>
          <p:cNvPr id="7" name="Straight Connector 6"/>
          <p:cNvCxnSpPr/>
          <p:nvPr/>
        </p:nvCxnSpPr>
        <p:spPr>
          <a:xfrm flipH="1" flipV="1">
            <a:off x="4599879" y="1962615"/>
            <a:ext cx="25090" cy="3624146"/>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534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 understand the stages of dissociation </a:t>
            </a:r>
            <a:br>
              <a:rPr lang="en-US" dirty="0"/>
            </a:br>
            <a:r>
              <a:rPr lang="en-US" dirty="0"/>
              <a:t>from kinship</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533598248"/>
              </p:ext>
            </p:extLst>
          </p:nvPr>
        </p:nvGraphicFramePr>
        <p:xfrm>
          <a:off x="273844" y="1298576"/>
          <a:ext cx="8596313"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901537" y="5874327"/>
            <a:ext cx="1402772" cy="584775"/>
          </a:xfrm>
          <a:prstGeom prst="rect">
            <a:avLst/>
          </a:prstGeom>
          <a:noFill/>
        </p:spPr>
        <p:txBody>
          <a:bodyPr wrap="square" rtlCol="0">
            <a:spAutoFit/>
          </a:bodyPr>
          <a:lstStyle/>
          <a:p>
            <a:pPr algn="ctr"/>
            <a:r>
              <a:rPr lang="en-US" sz="3200" b="1" dirty="0"/>
              <a:t>Before</a:t>
            </a:r>
          </a:p>
        </p:txBody>
      </p:sp>
      <p:sp>
        <p:nvSpPr>
          <p:cNvPr id="6" name="TextBox 5"/>
          <p:cNvSpPr txBox="1"/>
          <p:nvPr/>
        </p:nvSpPr>
        <p:spPr>
          <a:xfrm>
            <a:off x="5850082" y="5874327"/>
            <a:ext cx="1641764" cy="584775"/>
          </a:xfrm>
          <a:prstGeom prst="rect">
            <a:avLst/>
          </a:prstGeom>
          <a:noFill/>
        </p:spPr>
        <p:txBody>
          <a:bodyPr wrap="square" rtlCol="0">
            <a:spAutoFit/>
          </a:bodyPr>
          <a:lstStyle/>
          <a:p>
            <a:pPr algn="ctr"/>
            <a:r>
              <a:rPr lang="en-US" sz="3200" b="1" dirty="0"/>
              <a:t>After</a:t>
            </a:r>
          </a:p>
        </p:txBody>
      </p:sp>
      <p:cxnSp>
        <p:nvCxnSpPr>
          <p:cNvPr id="7" name="Straight Connector 6"/>
          <p:cNvCxnSpPr/>
          <p:nvPr/>
        </p:nvCxnSpPr>
        <p:spPr>
          <a:xfrm flipV="1">
            <a:off x="4591515" y="1984917"/>
            <a:ext cx="0" cy="3590692"/>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71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 understand the stages of intervention to use with a person who may be considering suicide.</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779534553"/>
              </p:ext>
            </p:extLst>
          </p:nvPr>
        </p:nvGraphicFramePr>
        <p:xfrm>
          <a:off x="628650" y="1828800"/>
          <a:ext cx="7886700" cy="43481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28800" y="5957455"/>
            <a:ext cx="1683328" cy="584775"/>
          </a:xfrm>
          <a:prstGeom prst="rect">
            <a:avLst/>
          </a:prstGeom>
          <a:noFill/>
        </p:spPr>
        <p:txBody>
          <a:bodyPr wrap="square" rtlCol="0">
            <a:spAutoFit/>
          </a:bodyPr>
          <a:lstStyle/>
          <a:p>
            <a:pPr algn="ctr"/>
            <a:r>
              <a:rPr lang="en-US" sz="3200" b="1" dirty="0"/>
              <a:t>Before</a:t>
            </a:r>
          </a:p>
        </p:txBody>
      </p:sp>
      <p:sp>
        <p:nvSpPr>
          <p:cNvPr id="6" name="TextBox 5"/>
          <p:cNvSpPr txBox="1"/>
          <p:nvPr/>
        </p:nvSpPr>
        <p:spPr>
          <a:xfrm>
            <a:off x="5694218" y="5957455"/>
            <a:ext cx="2098964" cy="584775"/>
          </a:xfrm>
          <a:prstGeom prst="rect">
            <a:avLst/>
          </a:prstGeom>
          <a:noFill/>
        </p:spPr>
        <p:txBody>
          <a:bodyPr wrap="square" rtlCol="0">
            <a:spAutoFit/>
          </a:bodyPr>
          <a:lstStyle/>
          <a:p>
            <a:pPr algn="ctr"/>
            <a:r>
              <a:rPr lang="en-US" sz="3200" b="1" dirty="0"/>
              <a:t>After</a:t>
            </a:r>
          </a:p>
        </p:txBody>
      </p:sp>
    </p:spTree>
    <p:extLst>
      <p:ext uri="{BB962C8B-B14F-4D97-AF65-F5344CB8AC3E}">
        <p14:creationId xmlns:p14="http://schemas.microsoft.com/office/powerpoint/2010/main" val="1724402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 am comfortable talking openly about suicide and suicide prevention.</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280109476"/>
              </p:ext>
            </p:extLst>
          </p:nvPr>
        </p:nvGraphicFramePr>
        <p:xfrm>
          <a:off x="273844" y="1298576"/>
          <a:ext cx="8596313"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756064" y="5929745"/>
            <a:ext cx="2005445" cy="584775"/>
          </a:xfrm>
          <a:prstGeom prst="rect">
            <a:avLst/>
          </a:prstGeom>
          <a:noFill/>
        </p:spPr>
        <p:txBody>
          <a:bodyPr wrap="square" rtlCol="0">
            <a:spAutoFit/>
          </a:bodyPr>
          <a:lstStyle/>
          <a:p>
            <a:pPr algn="ctr"/>
            <a:r>
              <a:rPr lang="en-US" sz="3200" b="1" dirty="0"/>
              <a:t>Before</a:t>
            </a:r>
          </a:p>
        </p:txBody>
      </p:sp>
      <p:sp>
        <p:nvSpPr>
          <p:cNvPr id="6" name="TextBox 5"/>
          <p:cNvSpPr txBox="1"/>
          <p:nvPr/>
        </p:nvSpPr>
        <p:spPr>
          <a:xfrm>
            <a:off x="5808519" y="5929745"/>
            <a:ext cx="2078182" cy="584775"/>
          </a:xfrm>
          <a:prstGeom prst="rect">
            <a:avLst/>
          </a:prstGeom>
          <a:noFill/>
        </p:spPr>
        <p:txBody>
          <a:bodyPr wrap="square" rtlCol="0">
            <a:spAutoFit/>
          </a:bodyPr>
          <a:lstStyle/>
          <a:p>
            <a:pPr algn="ctr"/>
            <a:r>
              <a:rPr lang="en-US" sz="3200" b="1" dirty="0"/>
              <a:t>After</a:t>
            </a:r>
          </a:p>
        </p:txBody>
      </p:sp>
      <p:cxnSp>
        <p:nvCxnSpPr>
          <p:cNvPr id="7" name="Straight Connector 6"/>
          <p:cNvCxnSpPr/>
          <p:nvPr/>
        </p:nvCxnSpPr>
        <p:spPr>
          <a:xfrm flipH="1" flipV="1">
            <a:off x="4566424" y="1973767"/>
            <a:ext cx="16727" cy="3612995"/>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972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lgn="ctr">
              <a:buNone/>
            </a:pPr>
            <a:endParaRPr lang="en-US" sz="100" b="1" dirty="0"/>
          </a:p>
          <a:p>
            <a:pPr marL="0" indent="0" algn="ctr">
              <a:buNone/>
            </a:pPr>
            <a:r>
              <a:rPr lang="en-US" sz="2800" b="1" dirty="0"/>
              <a:t>How do we coincide and balance the important education of understanding suicide risk and behaviors between traditional Native American and western practices?  </a:t>
            </a:r>
            <a:br>
              <a:rPr lang="en-US" sz="2800" b="1" dirty="0"/>
            </a:br>
            <a:endParaRPr lang="en-US" sz="2800" b="1" dirty="0"/>
          </a:p>
          <a:p>
            <a:pPr marL="0" indent="0">
              <a:buNone/>
            </a:pPr>
            <a:endParaRPr lang="en-US" sz="4000" i="1" dirty="0"/>
          </a:p>
        </p:txBody>
      </p:sp>
      <p:pic>
        <p:nvPicPr>
          <p:cNvPr id="2051" name="Picture 3" descr="C:\Users\eric\Pictures\navajo pics\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895600"/>
            <a:ext cx="8610599"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37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How prepared would you be in helping a person with suicidal intentions?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847384909"/>
              </p:ext>
            </p:extLst>
          </p:nvPr>
        </p:nvGraphicFramePr>
        <p:xfrm>
          <a:off x="273844" y="1298576"/>
          <a:ext cx="8596313"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70364" y="5929745"/>
            <a:ext cx="1579418" cy="584775"/>
          </a:xfrm>
          <a:prstGeom prst="rect">
            <a:avLst/>
          </a:prstGeom>
          <a:noFill/>
        </p:spPr>
        <p:txBody>
          <a:bodyPr wrap="square" rtlCol="0">
            <a:spAutoFit/>
          </a:bodyPr>
          <a:lstStyle/>
          <a:p>
            <a:pPr algn="ctr"/>
            <a:r>
              <a:rPr lang="en-US" sz="3200" b="1" dirty="0"/>
              <a:t>Before</a:t>
            </a:r>
          </a:p>
        </p:txBody>
      </p:sp>
      <p:sp>
        <p:nvSpPr>
          <p:cNvPr id="6" name="TextBox 5"/>
          <p:cNvSpPr txBox="1"/>
          <p:nvPr/>
        </p:nvSpPr>
        <p:spPr>
          <a:xfrm>
            <a:off x="5766955" y="5929745"/>
            <a:ext cx="2119745" cy="584775"/>
          </a:xfrm>
          <a:prstGeom prst="rect">
            <a:avLst/>
          </a:prstGeom>
          <a:noFill/>
        </p:spPr>
        <p:txBody>
          <a:bodyPr wrap="square" rtlCol="0">
            <a:spAutoFit/>
          </a:bodyPr>
          <a:lstStyle/>
          <a:p>
            <a:pPr algn="ctr"/>
            <a:r>
              <a:rPr lang="en-US" sz="3200" b="1" dirty="0"/>
              <a:t>After</a:t>
            </a:r>
          </a:p>
        </p:txBody>
      </p:sp>
      <p:cxnSp>
        <p:nvCxnSpPr>
          <p:cNvPr id="7" name="Straight Connector 6"/>
          <p:cNvCxnSpPr/>
          <p:nvPr/>
        </p:nvCxnSpPr>
        <p:spPr>
          <a:xfrm flipH="1" flipV="1">
            <a:off x="4608241" y="1962615"/>
            <a:ext cx="16727" cy="3624146"/>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743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comfortable would you feel in helping a person showing suicidal intentions?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759610485"/>
              </p:ext>
            </p:extLst>
          </p:nvPr>
        </p:nvGraphicFramePr>
        <p:xfrm>
          <a:off x="273844" y="1298576"/>
          <a:ext cx="8596313"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79418" y="6026727"/>
            <a:ext cx="1745673" cy="584775"/>
          </a:xfrm>
          <a:prstGeom prst="rect">
            <a:avLst/>
          </a:prstGeom>
          <a:noFill/>
        </p:spPr>
        <p:txBody>
          <a:bodyPr wrap="square" rtlCol="0">
            <a:spAutoFit/>
          </a:bodyPr>
          <a:lstStyle/>
          <a:p>
            <a:pPr algn="ctr"/>
            <a:r>
              <a:rPr lang="en-US" sz="3200" b="1" dirty="0"/>
              <a:t>Before</a:t>
            </a:r>
          </a:p>
        </p:txBody>
      </p:sp>
      <p:sp>
        <p:nvSpPr>
          <p:cNvPr id="6" name="TextBox 5"/>
          <p:cNvSpPr txBox="1"/>
          <p:nvPr/>
        </p:nvSpPr>
        <p:spPr>
          <a:xfrm>
            <a:off x="5725391" y="6026727"/>
            <a:ext cx="2088573" cy="584775"/>
          </a:xfrm>
          <a:prstGeom prst="rect">
            <a:avLst/>
          </a:prstGeom>
          <a:noFill/>
        </p:spPr>
        <p:txBody>
          <a:bodyPr wrap="square" rtlCol="0">
            <a:spAutoFit/>
          </a:bodyPr>
          <a:lstStyle/>
          <a:p>
            <a:pPr algn="ctr"/>
            <a:r>
              <a:rPr lang="en-US" sz="3200" b="1" dirty="0"/>
              <a:t>After</a:t>
            </a:r>
          </a:p>
        </p:txBody>
      </p:sp>
      <p:cxnSp>
        <p:nvCxnSpPr>
          <p:cNvPr id="7" name="Straight Connector 6"/>
          <p:cNvCxnSpPr/>
          <p:nvPr/>
        </p:nvCxnSpPr>
        <p:spPr>
          <a:xfrm flipH="1" flipV="1">
            <a:off x="4566425" y="1951463"/>
            <a:ext cx="33454" cy="3635298"/>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427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confident are you that you would try to help a person showing suicidal intentions?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09794587"/>
              </p:ext>
            </p:extLst>
          </p:nvPr>
        </p:nvGraphicFramePr>
        <p:xfrm>
          <a:off x="273844" y="1298576"/>
          <a:ext cx="8596313"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59974" y="5957455"/>
            <a:ext cx="1745672" cy="584775"/>
          </a:xfrm>
          <a:prstGeom prst="rect">
            <a:avLst/>
          </a:prstGeom>
          <a:noFill/>
        </p:spPr>
        <p:txBody>
          <a:bodyPr wrap="square" rtlCol="0">
            <a:spAutoFit/>
          </a:bodyPr>
          <a:lstStyle/>
          <a:p>
            <a:pPr algn="ctr"/>
            <a:r>
              <a:rPr lang="en-US" sz="3200" b="1" dirty="0"/>
              <a:t>Before</a:t>
            </a:r>
          </a:p>
        </p:txBody>
      </p:sp>
      <p:sp>
        <p:nvSpPr>
          <p:cNvPr id="6" name="TextBox 5"/>
          <p:cNvSpPr txBox="1"/>
          <p:nvPr/>
        </p:nvSpPr>
        <p:spPr>
          <a:xfrm>
            <a:off x="5839692" y="5957455"/>
            <a:ext cx="2244436" cy="584775"/>
          </a:xfrm>
          <a:prstGeom prst="rect">
            <a:avLst/>
          </a:prstGeom>
          <a:noFill/>
        </p:spPr>
        <p:txBody>
          <a:bodyPr wrap="square" rtlCol="0">
            <a:spAutoFit/>
          </a:bodyPr>
          <a:lstStyle/>
          <a:p>
            <a:pPr algn="ctr"/>
            <a:r>
              <a:rPr lang="en-US" sz="3200" b="1" dirty="0"/>
              <a:t>After</a:t>
            </a:r>
          </a:p>
        </p:txBody>
      </p:sp>
      <p:cxnSp>
        <p:nvCxnSpPr>
          <p:cNvPr id="7" name="Straight Connector 6"/>
          <p:cNvCxnSpPr/>
          <p:nvPr/>
        </p:nvCxnSpPr>
        <p:spPr>
          <a:xfrm flipH="1" flipV="1">
            <a:off x="4583151" y="1973766"/>
            <a:ext cx="8364" cy="347918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251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lgn="ctr">
              <a:buNone/>
            </a:pPr>
            <a:endParaRPr lang="en-US" sz="100" b="1" dirty="0"/>
          </a:p>
          <a:p>
            <a:pPr marL="0" indent="0" algn="ctr">
              <a:buNone/>
            </a:pPr>
            <a:r>
              <a:rPr lang="en-US" sz="2800" b="1" dirty="0"/>
              <a:t>How do we coincide and balance the important education of understanding suicide risk and behaviors between traditional Native American and western practices?  </a:t>
            </a:r>
            <a:br>
              <a:rPr lang="en-US" sz="2800" b="1" dirty="0"/>
            </a:br>
            <a:endParaRPr lang="en-US" sz="2800" b="1" dirty="0"/>
          </a:p>
          <a:p>
            <a:pPr marL="0" indent="0">
              <a:buNone/>
            </a:pPr>
            <a:endParaRPr lang="en-US" sz="4000" i="1" dirty="0"/>
          </a:p>
        </p:txBody>
      </p:sp>
      <p:pic>
        <p:nvPicPr>
          <p:cNvPr id="2051" name="Picture 3" descr="C:\Users\eric\Pictures\navajo pics\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895600"/>
            <a:ext cx="8610599"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2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935" y="123202"/>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345660" y="609600"/>
            <a:ext cx="8591550" cy="1066801"/>
          </a:xfrm>
        </p:spPr>
        <p:txBody>
          <a:bodyPr>
            <a:normAutofit fontScale="90000"/>
          </a:bodyPr>
          <a:lstStyle/>
          <a:p>
            <a:pPr algn="ctr"/>
            <a:r>
              <a:rPr lang="en-US" sz="4800" b="1" dirty="0">
                <a:solidFill>
                  <a:srgbClr val="004620"/>
                </a:solidFill>
              </a:rPr>
              <a:t>Siihodiindzin bee Na’nitin </a:t>
            </a:r>
            <a:br>
              <a:rPr lang="en-US" sz="4800" b="1" dirty="0">
                <a:solidFill>
                  <a:srgbClr val="004620"/>
                </a:solidFill>
              </a:rPr>
            </a:br>
            <a:r>
              <a:rPr lang="en-US" sz="4800" b="1" dirty="0">
                <a:solidFill>
                  <a:srgbClr val="004620"/>
                </a:solidFill>
              </a:rPr>
              <a:t>Questions </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793"/>
          <a:stretch/>
        </p:blipFill>
        <p:spPr bwMode="auto">
          <a:xfrm>
            <a:off x="2372753" y="2028202"/>
            <a:ext cx="4876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627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lvl="0"/>
            <a:endParaRPr lang="en-US" sz="2800" dirty="0"/>
          </a:p>
          <a:p>
            <a:pPr marL="0" indent="0">
              <a:buNone/>
            </a:pPr>
            <a:r>
              <a:rPr lang="en-US" sz="2800" i="1" dirty="0"/>
              <a:t>For More information contact </a:t>
            </a:r>
          </a:p>
          <a:p>
            <a:pPr marL="0" indent="0">
              <a:buNone/>
            </a:pPr>
            <a:r>
              <a:rPr lang="en-US" sz="2800" i="1" dirty="0"/>
              <a:t>GIMC Health Promotion</a:t>
            </a:r>
          </a:p>
          <a:p>
            <a:pPr marL="0" indent="0">
              <a:buNone/>
            </a:pPr>
            <a:r>
              <a:rPr lang="en-US" sz="2800" b="1" i="1" dirty="0"/>
              <a:t>June, Adeline MSPI Coordinator </a:t>
            </a:r>
          </a:p>
          <a:p>
            <a:pPr marL="0" indent="0">
              <a:buNone/>
            </a:pPr>
            <a:r>
              <a:rPr lang="en-US" sz="2800" b="1" i="1" dirty="0"/>
              <a:t>516 E </a:t>
            </a:r>
            <a:r>
              <a:rPr lang="en-US" sz="2800" b="1" i="1" dirty="0" err="1"/>
              <a:t>Nizhoni</a:t>
            </a:r>
            <a:r>
              <a:rPr lang="en-US" sz="2800" b="1" i="1" dirty="0"/>
              <a:t> Blvd </a:t>
            </a:r>
          </a:p>
          <a:p>
            <a:pPr marL="0" indent="0">
              <a:buNone/>
            </a:pPr>
            <a:r>
              <a:rPr lang="en-US" sz="2800" b="1" i="1" dirty="0"/>
              <a:t>Gallup NM, HP-Building #2010</a:t>
            </a:r>
          </a:p>
          <a:p>
            <a:pPr marL="0" indent="0">
              <a:buNone/>
            </a:pPr>
            <a:r>
              <a:rPr lang="en-US" sz="2800" b="1" i="1" dirty="0"/>
              <a:t>505-722-1267</a:t>
            </a:r>
            <a:endParaRPr lang="en-US" sz="2800" i="1" dirty="0">
              <a:solidFill>
                <a:srgbClr val="002060"/>
              </a:solidFill>
            </a:endParaRPr>
          </a:p>
          <a:p>
            <a:pPr marL="0" indent="0">
              <a:buNone/>
            </a:pPr>
            <a:r>
              <a:rPr lang="en-US" sz="2800" b="1" i="1" dirty="0">
                <a:solidFill>
                  <a:srgbClr val="002060"/>
                </a:solidFill>
              </a:rPr>
              <a:t>Adeline.June@IHS.gov </a:t>
            </a:r>
            <a:endParaRPr lang="en-US" sz="2800" b="1" i="1" dirty="0"/>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01000" y="5686425"/>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51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lvl="0"/>
            <a:endParaRPr lang="en-US" sz="100" dirty="0"/>
          </a:p>
          <a:p>
            <a:pPr marL="0" indent="0" algn="ctr">
              <a:buNone/>
            </a:pPr>
            <a:r>
              <a:rPr lang="en-US" sz="4000" b="1" dirty="0">
                <a:solidFill>
                  <a:srgbClr val="0B315B"/>
                </a:solidFill>
              </a:rPr>
              <a:t>Ahéhee</a:t>
            </a:r>
          </a:p>
          <a:p>
            <a:pPr marL="0" indent="0" algn="ctr">
              <a:buNone/>
            </a:pPr>
            <a:endParaRPr lang="en-US" sz="4000" i="1" dirty="0"/>
          </a:p>
          <a:p>
            <a:pPr marL="0" indent="0" algn="ctr">
              <a:buNone/>
            </a:pPr>
            <a:r>
              <a:rPr lang="en-US" sz="4400" b="1" dirty="0"/>
              <a:t>Ericke Lewis Willie, MA</a:t>
            </a:r>
          </a:p>
          <a:p>
            <a:pPr marL="0" indent="0" algn="ctr">
              <a:buNone/>
            </a:pPr>
            <a:r>
              <a:rPr lang="en-US" sz="4400" b="1" dirty="0"/>
              <a:t>PO Box 733</a:t>
            </a:r>
          </a:p>
          <a:p>
            <a:pPr marL="0" indent="0" algn="ctr">
              <a:buNone/>
            </a:pPr>
            <a:r>
              <a:rPr lang="en-US" sz="4400" b="1" dirty="0"/>
              <a:t>Churchrock, NM 87311 </a:t>
            </a:r>
          </a:p>
          <a:p>
            <a:pPr marL="0" indent="0" algn="ctr">
              <a:buNone/>
            </a:pPr>
            <a:r>
              <a:rPr lang="en-US" sz="4400" b="1" dirty="0">
                <a:solidFill>
                  <a:srgbClr val="1B4F17"/>
                </a:solidFill>
              </a:rPr>
              <a:t>meblue@hotmail.com </a:t>
            </a:r>
            <a:r>
              <a:rPr lang="en-US" sz="4400" b="1" dirty="0">
                <a:solidFill>
                  <a:schemeClr val="tx1"/>
                </a:solidFill>
              </a:rPr>
              <a:t>  </a:t>
            </a:r>
          </a:p>
          <a:p>
            <a:pPr marL="0" indent="0">
              <a:buNone/>
            </a:pPr>
            <a:endParaRPr lang="en-US" sz="800" b="1" dirty="0">
              <a:solidFill>
                <a:schemeClr val="tx1"/>
              </a:solidFill>
            </a:endParaRPr>
          </a:p>
          <a:p>
            <a:pPr marL="0" indent="0">
              <a:buNone/>
            </a:pPr>
            <a:endParaRPr lang="en-US" sz="2800" b="1" dirty="0">
              <a:solidFill>
                <a:schemeClr val="tx1"/>
              </a:solidFill>
            </a:endParaRPr>
          </a:p>
          <a:p>
            <a:pPr marL="0" indent="0">
              <a:buNone/>
            </a:pPr>
            <a:endParaRPr lang="en-US" sz="2800" b="1" dirty="0">
              <a:solidFill>
                <a:srgbClr val="0B315B"/>
              </a:solidFill>
            </a:endParaRPr>
          </a:p>
        </p:txBody>
      </p:sp>
      <p:pic>
        <p:nvPicPr>
          <p:cNvPr id="5" name="Picture 2" descr="C:\Users\eric\Pictures\navajo pics\HORNTOA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01000" y="5686425"/>
            <a:ext cx="685800" cy="87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82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fontScale="55000" lnSpcReduction="20000"/>
          </a:bodyPr>
          <a:lstStyle/>
          <a:p>
            <a:pPr marL="0" indent="0">
              <a:buNone/>
            </a:pPr>
            <a:r>
              <a:rPr lang="en-US" sz="3800" dirty="0"/>
              <a:t>2012 National Strategy for suicide prevention “goals and objectives for action” a report of the US General and of the national action alliance for suicide Prevention </a:t>
            </a:r>
          </a:p>
          <a:p>
            <a:r>
              <a:rPr lang="en-US" sz="3800" dirty="0"/>
              <a:t>Appendix D Groups with increased Suicide Risk </a:t>
            </a:r>
          </a:p>
          <a:p>
            <a:endParaRPr lang="en-US" sz="1500" dirty="0"/>
          </a:p>
          <a:p>
            <a:pPr marL="1085152" lvl="2" indent="-742950">
              <a:buFont typeface="+mj-lt"/>
              <a:buAutoNum type="arabicParenR"/>
            </a:pPr>
            <a:r>
              <a:rPr lang="en-US" sz="3800" b="1" dirty="0"/>
              <a:t>American Indians/ Alaska Natives</a:t>
            </a:r>
          </a:p>
          <a:p>
            <a:pPr marL="1085152" lvl="2" indent="-742950">
              <a:buFont typeface="+mj-lt"/>
              <a:buAutoNum type="arabicParenR"/>
            </a:pPr>
            <a:r>
              <a:rPr lang="en-US" sz="3800" b="1" dirty="0"/>
              <a:t>Individuals bereaved by suicide</a:t>
            </a:r>
          </a:p>
          <a:p>
            <a:pPr marL="1085152" lvl="2" indent="-742950">
              <a:buFont typeface="+mj-lt"/>
              <a:buAutoNum type="arabicParenR"/>
            </a:pPr>
            <a:r>
              <a:rPr lang="en-US" sz="3800" b="1" dirty="0"/>
              <a:t>Individuals in justice and child welfare settings</a:t>
            </a:r>
            <a:endParaRPr lang="en-US" sz="3800" dirty="0"/>
          </a:p>
          <a:p>
            <a:pPr marL="1085152" lvl="2" indent="-742950">
              <a:buFont typeface="+mj-lt"/>
              <a:buAutoNum type="arabicParenR"/>
            </a:pPr>
            <a:r>
              <a:rPr lang="en-US" sz="3800" b="1" dirty="0"/>
              <a:t>Individuals who engage in non-suicidal self-injury</a:t>
            </a:r>
          </a:p>
          <a:p>
            <a:pPr marL="1085152" lvl="2" indent="-742950">
              <a:buFont typeface="+mj-lt"/>
              <a:buAutoNum type="arabicParenR"/>
            </a:pPr>
            <a:r>
              <a:rPr lang="en-US" sz="3800" b="1" dirty="0"/>
              <a:t>Individuals who have attempted suicide</a:t>
            </a:r>
          </a:p>
          <a:p>
            <a:pPr marL="1085152" lvl="2" indent="-742950">
              <a:buFont typeface="+mj-lt"/>
              <a:buAutoNum type="arabicParenR"/>
            </a:pPr>
            <a:r>
              <a:rPr lang="en-US" sz="3800" b="1" dirty="0"/>
              <a:t>Individuals with medical conditions</a:t>
            </a:r>
          </a:p>
          <a:p>
            <a:pPr marL="1085152" lvl="2" indent="-742950">
              <a:buFont typeface="+mj-lt"/>
              <a:buAutoNum type="arabicParenR"/>
            </a:pPr>
            <a:r>
              <a:rPr lang="en-US" sz="3800" b="1" dirty="0"/>
              <a:t>Individuals with mental and or substance use disorders</a:t>
            </a:r>
          </a:p>
          <a:p>
            <a:pPr marL="1085152" lvl="2" indent="-742950">
              <a:buFont typeface="+mj-lt"/>
              <a:buAutoNum type="arabicParenR"/>
            </a:pPr>
            <a:r>
              <a:rPr lang="en-US" sz="3800" b="1" dirty="0"/>
              <a:t>Lesbian, gay, bisexual, and transgender (LGBT) populations</a:t>
            </a:r>
          </a:p>
          <a:p>
            <a:pPr marL="1085152" lvl="2" indent="-742950">
              <a:buFont typeface="+mj-lt"/>
              <a:buAutoNum type="arabicParenR"/>
            </a:pPr>
            <a:r>
              <a:rPr lang="en-US" sz="3800" b="1" dirty="0"/>
              <a:t>Members of the Armed Forces and Veterans</a:t>
            </a:r>
          </a:p>
          <a:p>
            <a:pPr marL="1085152" lvl="2" indent="-742950">
              <a:buFont typeface="+mj-lt"/>
              <a:buAutoNum type="arabicParenR"/>
            </a:pPr>
            <a:r>
              <a:rPr lang="en-US" sz="3800" b="1" dirty="0"/>
              <a:t>Men in midlife and older men </a:t>
            </a:r>
          </a:p>
          <a:p>
            <a:pPr marL="0" lvl="0" indent="0">
              <a:buNone/>
            </a:pPr>
            <a:endParaRPr lang="en-US" sz="2800" dirty="0"/>
          </a:p>
          <a:p>
            <a:pPr marL="0" indent="0">
              <a:buNone/>
            </a:pPr>
            <a:br>
              <a:rPr lang="en-US" sz="2800" b="1" dirty="0"/>
            </a:br>
            <a:endParaRPr lang="en-US" sz="2800" b="1" dirty="0"/>
          </a:p>
          <a:p>
            <a:pPr marL="0" indent="0">
              <a:buNone/>
            </a:pPr>
            <a:endParaRPr lang="en-US" sz="4000" i="1" dirty="0"/>
          </a:p>
        </p:txBody>
      </p:sp>
    </p:spTree>
    <p:extLst>
      <p:ext uri="{BB962C8B-B14F-4D97-AF65-F5344CB8AC3E}">
        <p14:creationId xmlns:p14="http://schemas.microsoft.com/office/powerpoint/2010/main" val="60993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lnSpcReduction="10000"/>
          </a:bodyPr>
          <a:lstStyle/>
          <a:p>
            <a:pPr marL="0" lvl="0" indent="0">
              <a:buNone/>
            </a:pPr>
            <a:r>
              <a:rPr lang="en-US" sz="3000" dirty="0"/>
              <a:t>How many Native American youth are affected with at risk, suicidal behavior, and how many people are we talking about?</a:t>
            </a:r>
          </a:p>
          <a:p>
            <a:pPr marL="0" lvl="0" indent="0">
              <a:buNone/>
            </a:pPr>
            <a:endParaRPr lang="en-US" sz="800" dirty="0"/>
          </a:p>
          <a:p>
            <a:pPr lvl="1"/>
            <a:r>
              <a:rPr lang="en-US" sz="2600" dirty="0"/>
              <a:t>Suicide is the second leading cause of death among AI/AN peoples aged 10-34 years </a:t>
            </a:r>
          </a:p>
          <a:p>
            <a:pPr lvl="1"/>
            <a:r>
              <a:rPr lang="en-US" sz="2600" dirty="0"/>
              <a:t>Native Men aged 19-24 having the highest rate of suicide in AI/AN populations </a:t>
            </a:r>
          </a:p>
          <a:p>
            <a:pPr lvl="1"/>
            <a:r>
              <a:rPr lang="en-US" sz="2600" dirty="0"/>
              <a:t>Specific risk factors attributed to suicide include; Alcohol/Substance use, discrimination, limited mental health services access and use, and historical trauma </a:t>
            </a:r>
          </a:p>
          <a:p>
            <a:pPr marL="0" indent="0">
              <a:buNone/>
            </a:pPr>
            <a:br>
              <a:rPr lang="en-US" sz="2800" b="1" dirty="0"/>
            </a:br>
            <a:endParaRPr lang="en-US" sz="2800" b="1" dirty="0"/>
          </a:p>
          <a:p>
            <a:pPr marL="0" indent="0">
              <a:buNone/>
            </a:pPr>
            <a:endParaRPr lang="en-US" sz="4000" i="1" dirty="0"/>
          </a:p>
        </p:txBody>
      </p:sp>
    </p:spTree>
    <p:extLst>
      <p:ext uri="{BB962C8B-B14F-4D97-AF65-F5344CB8AC3E}">
        <p14:creationId xmlns:p14="http://schemas.microsoft.com/office/powerpoint/2010/main" val="2281335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599"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lvl="0" indent="0">
              <a:buNone/>
            </a:pPr>
            <a:r>
              <a:rPr lang="en-US" sz="2800" dirty="0"/>
              <a:t>Suicide risk and specific mental and substance use disorders include;</a:t>
            </a:r>
          </a:p>
          <a:p>
            <a:pPr lvl="1"/>
            <a:r>
              <a:rPr lang="en-US" sz="2800" dirty="0"/>
              <a:t>Mood disorders-most common and most life threatening psychiatric illness</a:t>
            </a:r>
          </a:p>
          <a:p>
            <a:pPr lvl="1"/>
            <a:r>
              <a:rPr lang="en-US" sz="2800" dirty="0"/>
              <a:t>Major depressive disorder </a:t>
            </a:r>
          </a:p>
          <a:p>
            <a:pPr lvl="1"/>
            <a:r>
              <a:rPr lang="en-US" sz="2800" dirty="0"/>
              <a:t>Bipolar disorders, manic depressive illness</a:t>
            </a:r>
          </a:p>
          <a:p>
            <a:pPr lvl="1"/>
            <a:r>
              <a:rPr lang="en-US" sz="2800" dirty="0"/>
              <a:t>Borderline personality disorder</a:t>
            </a:r>
          </a:p>
          <a:p>
            <a:pPr lvl="1"/>
            <a:r>
              <a:rPr lang="en-US" sz="2800" dirty="0"/>
              <a:t>Schizophrenia- disturbances in perception, thought, language and social function</a:t>
            </a:r>
          </a:p>
          <a:p>
            <a:pPr marL="0" indent="0">
              <a:buNone/>
            </a:pPr>
            <a:endParaRPr lang="en-US" sz="2800" i="1" dirty="0"/>
          </a:p>
        </p:txBody>
      </p:sp>
    </p:spTree>
    <p:extLst>
      <p:ext uri="{BB962C8B-B14F-4D97-AF65-F5344CB8AC3E}">
        <p14:creationId xmlns:p14="http://schemas.microsoft.com/office/powerpoint/2010/main" val="87966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sp>
        <p:nvSpPr>
          <p:cNvPr id="3" name="Content Placeholder 2"/>
          <p:cNvSpPr>
            <a:spLocks noGrp="1"/>
          </p:cNvSpPr>
          <p:nvPr>
            <p:ph sz="quarter" idx="13"/>
          </p:nvPr>
        </p:nvSpPr>
        <p:spPr>
          <a:xfrm>
            <a:off x="274320" y="1066800"/>
            <a:ext cx="8595360" cy="5562600"/>
          </a:xfrm>
        </p:spPr>
        <p:txBody>
          <a:bodyPr>
            <a:normAutofit/>
          </a:bodyPr>
          <a:lstStyle/>
          <a:p>
            <a:pPr marL="0" indent="0">
              <a:buNone/>
            </a:pPr>
            <a:r>
              <a:rPr lang="en-US" sz="3200" dirty="0"/>
              <a:t>Substance Use Disorders</a:t>
            </a:r>
          </a:p>
          <a:p>
            <a:pPr lvl="1"/>
            <a:r>
              <a:rPr lang="en-US" sz="2600" dirty="0"/>
              <a:t>Alcohol and drug abuse are second only to depression and other mood disorders as the most frequent risk factor for suicide; </a:t>
            </a:r>
          </a:p>
          <a:p>
            <a:pPr lvl="1"/>
            <a:r>
              <a:rPr lang="en-US" sz="2600" dirty="0"/>
              <a:t>More than 45% of youth identified with alcohol and substance use disorders die by suicide </a:t>
            </a:r>
          </a:p>
          <a:p>
            <a:pPr lvl="1"/>
            <a:r>
              <a:rPr lang="en-US" sz="2600" dirty="0"/>
              <a:t> Most identified comorbid psychiatric condition is post traumatic stress disorder PTSD    </a:t>
            </a:r>
          </a:p>
          <a:p>
            <a:pPr marL="0" lvl="0" indent="0">
              <a:buNone/>
            </a:pPr>
            <a:endParaRPr lang="en-US" sz="2800" dirty="0"/>
          </a:p>
          <a:p>
            <a:pPr marL="0" indent="0">
              <a:buNone/>
            </a:pPr>
            <a:br>
              <a:rPr lang="en-US" sz="2800" b="1" dirty="0"/>
            </a:br>
            <a:endParaRPr lang="en-US" sz="2800" b="1" dirty="0"/>
          </a:p>
          <a:p>
            <a:pPr marL="0" indent="0">
              <a:buNone/>
            </a:pPr>
            <a:endParaRPr lang="en-US" sz="4000" i="1" dirty="0"/>
          </a:p>
        </p:txBody>
      </p:sp>
    </p:spTree>
    <p:extLst>
      <p:ext uri="{BB962C8B-B14F-4D97-AF65-F5344CB8AC3E}">
        <p14:creationId xmlns:p14="http://schemas.microsoft.com/office/powerpoint/2010/main" val="72058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8600" y="152400"/>
            <a:ext cx="8763000" cy="6477000"/>
          </a:xfrm>
          <a:prstGeom prst="rect">
            <a:avLst/>
          </a:prstGeom>
          <a:solidFill>
            <a:srgbClr val="FFFFFF">
              <a:shade val="85000"/>
            </a:srgbClr>
          </a:solidFill>
          <a:ln w="190500" cap="sq">
            <a:noFill/>
            <a:miter lim="800000"/>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a:xfrm>
            <a:off x="276225" y="228601"/>
            <a:ext cx="8591550" cy="838200"/>
          </a:xfrm>
        </p:spPr>
        <p:txBody>
          <a:bodyPr/>
          <a:lstStyle/>
          <a:p>
            <a:r>
              <a:rPr lang="en-US" b="1" dirty="0"/>
              <a:t>Siihodiindzin bee Na’nitin </a:t>
            </a:r>
            <a:endParaRPr lang="en-US" dirty="0"/>
          </a:p>
        </p:txBody>
      </p:sp>
      <p:pic>
        <p:nvPicPr>
          <p:cNvPr id="5" name="Picture 4" descr="http://www.afsp.org/img/logo_afsp_home.jpg">
            <a:hlinkClick r:id="rId4"/>
          </p:cNvPr>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38300" y="1143000"/>
            <a:ext cx="5943600" cy="945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2240915"/>
            <a:ext cx="7848600" cy="4159885"/>
          </a:xfrm>
          <a:prstGeom prst="rect">
            <a:avLst/>
          </a:prstGeom>
        </p:spPr>
      </p:pic>
    </p:spTree>
    <p:extLst>
      <p:ext uri="{BB962C8B-B14F-4D97-AF65-F5344CB8AC3E}">
        <p14:creationId xmlns:p14="http://schemas.microsoft.com/office/powerpoint/2010/main" val="37053934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TC101790493[[fn=SOHO]]</Template>
  <TotalTime>4640</TotalTime>
  <Words>1627</Words>
  <Application>Microsoft Office PowerPoint</Application>
  <PresentationFormat>On-screen Show (4:3)</PresentationFormat>
  <Paragraphs>268</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Candara</vt:lpstr>
      <vt:lpstr>Tahoma</vt:lpstr>
      <vt:lpstr>Tunga</vt:lpstr>
      <vt:lpstr>Soho</vt:lpstr>
      <vt:lpstr>Siihodiindzin bee Na’nitin </vt:lpstr>
      <vt:lpstr>Siihodiindzin bee Na’nitin </vt:lpstr>
      <vt:lpstr>Siihodiindzin bee Na’nitin </vt:lpstr>
      <vt:lpstr>Siihodiindzin bee Na’nitin </vt:lpstr>
      <vt:lpstr>Siihodiindzin bee Na’nitin </vt:lpstr>
      <vt:lpstr>Siihodiindzin bee Na’nitin </vt:lpstr>
      <vt:lpstr>Siihodiindzin bee Na’nitin </vt:lpstr>
      <vt:lpstr>Siihodiindzin bee Na’nitin </vt:lpstr>
      <vt:lpstr>Siihodiindzin bee Na’nitin </vt:lpstr>
      <vt:lpstr>Siihodiindzin bee Na’nitin </vt:lpstr>
      <vt:lpstr>PowerPoint Presentation</vt:lpstr>
      <vt:lpstr>Siihodiindzin bee Na’nitin </vt:lpstr>
      <vt:lpstr>Siihodiindzin bee Na’nitin </vt:lpstr>
      <vt:lpstr>Siihodiindzin bee Na’nitin </vt:lpstr>
      <vt:lpstr>Siihodiindzin bee Na’nitin </vt:lpstr>
      <vt:lpstr>Siihodiindzin bee Na’nitin </vt:lpstr>
      <vt:lpstr>Siihodiindzin bee Na’nitin </vt:lpstr>
      <vt:lpstr>Siihodiindzin bee Na’nitin </vt:lpstr>
      <vt:lpstr>    Siihodiindzin bee Na’nitin </vt:lpstr>
      <vt:lpstr>Siihodiindzin bee Na’nitin </vt:lpstr>
      <vt:lpstr>Siihodiindzin bee Na’nitin </vt:lpstr>
      <vt:lpstr>Siihodiindzin bee Na’nitin </vt:lpstr>
      <vt:lpstr>Siihodiindzin bee Na’nitin </vt:lpstr>
      <vt:lpstr>Siihodiindzin bee Na’nitin </vt:lpstr>
      <vt:lpstr>De’áyónik’ehgo Dighááh The impelling process of disassociation from kinship  </vt:lpstr>
      <vt:lpstr>Kadighááh</vt:lpstr>
      <vt:lpstr>Siihodiindzin bee Na’nitin </vt:lpstr>
      <vt:lpstr>Siihodiindzin bee Na’nitin </vt:lpstr>
      <vt:lpstr>Siihodiindzin bee Na’nitin </vt:lpstr>
      <vt:lpstr>Siihodiindzin bee Na’nitin </vt:lpstr>
      <vt:lpstr>Siihodiindzin bee Na’nitin </vt:lpstr>
      <vt:lpstr>Siihodiindzin bee Na’nitin </vt:lpstr>
      <vt:lpstr>Siihodiindzin bee Na’nitin </vt:lpstr>
      <vt:lpstr>DSP SBN Pre and Post Questionnaire Data outcomes FY 2015, 2016, 2017 </vt:lpstr>
      <vt:lpstr>PowerPoint Presentation</vt:lpstr>
      <vt:lpstr>I am able to recognize signs that someone is at risk of attempting suicide</vt:lpstr>
      <vt:lpstr>I understand the stages of dissociation  from kinship</vt:lpstr>
      <vt:lpstr>I understand the stages of intervention to use with a person who may be considering suicide.</vt:lpstr>
      <vt:lpstr>I am comfortable talking openly about suicide and suicide prevention.</vt:lpstr>
      <vt:lpstr>How prepared would you be in helping a person with suicidal intentions?</vt:lpstr>
      <vt:lpstr>How comfortable would you feel in helping a person showing suicidal intentions?</vt:lpstr>
      <vt:lpstr>How confident are you that you would try to help a person showing suicidal intentions?</vt:lpstr>
      <vt:lpstr>Siihodiindzin bee Na’nitin </vt:lpstr>
      <vt:lpstr>Siihodiindzin bee Na’nitin  Questions </vt:lpstr>
      <vt:lpstr>Siihodiindzin bee Na’nitin </vt:lpstr>
      <vt:lpstr>Siihodiindzin bee Na’nitin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Siihodiindzin bee Na’nitin</dc:title>
  <dc:creator>eric</dc:creator>
  <cp:lastModifiedBy>Kevin Martino</cp:lastModifiedBy>
  <cp:revision>104</cp:revision>
  <cp:lastPrinted>2013-03-04T17:12:06Z</cp:lastPrinted>
  <dcterms:created xsi:type="dcterms:W3CDTF">2012-11-26T21:28:21Z</dcterms:created>
  <dcterms:modified xsi:type="dcterms:W3CDTF">2017-08-17T13:33:03Z</dcterms:modified>
</cp:coreProperties>
</file>